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  <a:srgbClr val="3831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44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F250F-D198-463B-A044-F5768A206214}" type="datetimeFigureOut">
              <a:rPr lang="de-DE" smtClean="0"/>
              <a:pPr/>
              <a:t>21.06.2012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A3B6-7A93-4C2A-B0A1-891D6D6E268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0" y="44624"/>
            <a:ext cx="9144000" cy="216024"/>
          </a:xfrm>
          <a:prstGeom prst="rect">
            <a:avLst/>
          </a:prstGeom>
          <a:solidFill>
            <a:srgbClr val="38312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bit.ly/yZKfr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tif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video_projekte\internet\psycholinguistics_intro\psycholinguistics_intro.mp4" TargetMode="External"/><Relationship Id="rId1" Type="http://schemas.openxmlformats.org/officeDocument/2006/relationships/video" Target="file:///C:\video_projekte\internet\screencast_varieties_class\screencast_varieties_class.mp4" TargetMode="External"/><Relationship Id="rId6" Type="http://schemas.openxmlformats.org/officeDocument/2006/relationships/image" Target="../media/image6.tiff"/><Relationship Id="rId5" Type="http://schemas.openxmlformats.org/officeDocument/2006/relationships/image" Target="../media/image9.png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772400" cy="1470025"/>
          </a:xfrm>
        </p:spPr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Inverted</a:t>
            </a:r>
            <a:r>
              <a:rPr lang="de-DE" dirty="0" smtClean="0"/>
              <a:t> </a:t>
            </a:r>
            <a:r>
              <a:rPr lang="de-DE" dirty="0" err="1" smtClean="0"/>
              <a:t>Classroom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6800800" cy="1752600"/>
          </a:xfrm>
        </p:spPr>
        <p:txBody>
          <a:bodyPr/>
          <a:lstStyle/>
          <a:p>
            <a:r>
              <a:rPr lang="de-DE" dirty="0" smtClean="0"/>
              <a:t>Neue Wege in der Lehre</a:t>
            </a:r>
          </a:p>
          <a:p>
            <a:r>
              <a:rPr lang="de-DE" sz="1800" dirty="0" smtClean="0"/>
              <a:t>Jürgen Handke, Philipps-Universität Marburg</a:t>
            </a:r>
          </a:p>
          <a:p>
            <a:endParaRPr lang="de-DE" sz="1800" dirty="0" smtClean="0"/>
          </a:p>
          <a:p>
            <a:r>
              <a:rPr lang="de-DE" sz="1800" u="sng" dirty="0" smtClean="0">
                <a:hlinkClick r:id="rId2"/>
              </a:rPr>
              <a:t>http://bit.ly/yZKfrx</a:t>
            </a:r>
            <a:endParaRPr lang="de-DE" sz="1800" dirty="0" smtClean="0"/>
          </a:p>
          <a:p>
            <a:endParaRPr lang="de-DE" sz="1800" dirty="0"/>
          </a:p>
        </p:txBody>
      </p:sp>
      <p:pic>
        <p:nvPicPr>
          <p:cNvPr id="4" name="Picture 40" descr="logo_gr_ps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el 1"/>
          <p:cNvSpPr txBox="1">
            <a:spLocks/>
          </p:cNvSpPr>
          <p:nvPr/>
        </p:nvSpPr>
        <p:spPr>
          <a:xfrm flipV="1">
            <a:off x="-36512" y="1772816"/>
            <a:ext cx="8455968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Inverted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Classroom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Grafik 9" descr="vzl_log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7" y="332656"/>
            <a:ext cx="2160479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Die </a:t>
            </a:r>
            <a:r>
              <a:rPr lang="en-US" dirty="0" err="1" smtClean="0"/>
              <a:t>traditionelle</a:t>
            </a:r>
            <a:r>
              <a:rPr lang="en-US" dirty="0" smtClean="0"/>
              <a:t> </a:t>
            </a:r>
            <a:r>
              <a:rPr lang="en-US" dirty="0" err="1" smtClean="0"/>
              <a:t>Lehre</a:t>
            </a:r>
            <a:endParaRPr lang="de-DE" dirty="0"/>
          </a:p>
        </p:txBody>
      </p:sp>
      <p:pic>
        <p:nvPicPr>
          <p:cNvPr id="4" name="Picture 22" descr="logo_kl_ps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539552" y="2420888"/>
            <a:ext cx="261661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de-DE" sz="2400" dirty="0" smtClean="0"/>
              <a:t>Inhaltsvermittlung</a:t>
            </a:r>
          </a:p>
          <a:p>
            <a:r>
              <a:rPr lang="de-DE" sz="2400" dirty="0" smtClean="0"/>
              <a:t>Inhaltserschließung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52" y="3717032"/>
            <a:ext cx="266429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Üben</a:t>
            </a:r>
          </a:p>
          <a:p>
            <a:r>
              <a:rPr lang="de-DE" sz="2400" dirty="0" smtClean="0"/>
              <a:t>Vertiefen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3238259" y="3717032"/>
            <a:ext cx="4214061" cy="830997"/>
            <a:chOff x="3203848" y="3717032"/>
            <a:chExt cx="4214061" cy="830997"/>
          </a:xfrm>
        </p:grpSpPr>
        <p:sp>
          <p:nvSpPr>
            <p:cNvPr id="13" name="Pfeil nach links und rechts 12"/>
            <p:cNvSpPr/>
            <p:nvPr/>
          </p:nvSpPr>
          <p:spPr>
            <a:xfrm>
              <a:off x="3203848" y="4077072"/>
              <a:ext cx="576064" cy="1440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3779912" y="3717032"/>
              <a:ext cx="3637997" cy="830997"/>
              <a:chOff x="3779912" y="3717032"/>
              <a:chExt cx="3637997" cy="830997"/>
            </a:xfrm>
          </p:grpSpPr>
          <p:sp>
            <p:nvSpPr>
              <p:cNvPr id="10" name="Textfeld 9"/>
              <p:cNvSpPr txBox="1"/>
              <p:nvPr/>
            </p:nvSpPr>
            <p:spPr>
              <a:xfrm>
                <a:off x="3779912" y="3717032"/>
                <a:ext cx="2448272" cy="8309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Phase 2</a:t>
                </a:r>
              </a:p>
              <a:p>
                <a:r>
                  <a:rPr lang="de-DE" sz="2400" dirty="0" smtClean="0"/>
                  <a:t>Individuelle Phase</a:t>
                </a:r>
              </a:p>
            </p:txBody>
          </p:sp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04248" y="3861048"/>
                <a:ext cx="613661" cy="648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7" name="Gruppieren 16"/>
          <p:cNvGrpSpPr/>
          <p:nvPr/>
        </p:nvGrpSpPr>
        <p:grpSpPr>
          <a:xfrm>
            <a:off x="3177537" y="2420888"/>
            <a:ext cx="4490807" cy="830997"/>
            <a:chOff x="3131840" y="2420888"/>
            <a:chExt cx="4490807" cy="830997"/>
          </a:xfrm>
        </p:grpSpPr>
        <p:sp>
          <p:nvSpPr>
            <p:cNvPr id="14" name="Pfeil nach links und rechts 13"/>
            <p:cNvSpPr/>
            <p:nvPr/>
          </p:nvSpPr>
          <p:spPr>
            <a:xfrm>
              <a:off x="3131840" y="2780928"/>
              <a:ext cx="648072" cy="144016"/>
            </a:xfrm>
            <a:prstGeom prst="left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5" name="Gruppieren 14"/>
            <p:cNvGrpSpPr/>
            <p:nvPr/>
          </p:nvGrpSpPr>
          <p:grpSpPr>
            <a:xfrm>
              <a:off x="3779912" y="2420888"/>
              <a:ext cx="3842735" cy="830997"/>
              <a:chOff x="3779912" y="2420888"/>
              <a:chExt cx="3842735" cy="830997"/>
            </a:xfrm>
          </p:grpSpPr>
          <p:sp>
            <p:nvSpPr>
              <p:cNvPr id="9" name="Textfeld 8"/>
              <p:cNvSpPr txBox="1"/>
              <p:nvPr/>
            </p:nvSpPr>
            <p:spPr>
              <a:xfrm>
                <a:off x="3779912" y="2420888"/>
                <a:ext cx="2472598" cy="83099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Phase 1</a:t>
                </a:r>
              </a:p>
              <a:p>
                <a:r>
                  <a:rPr lang="de-DE" sz="2400" dirty="0" smtClean="0"/>
                  <a:t>Präsenzphase</a:t>
                </a:r>
              </a:p>
            </p:txBody>
          </p:sp>
          <p:pic>
            <p:nvPicPr>
              <p:cNvPr id="2055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660232" y="2420888"/>
                <a:ext cx="962415" cy="720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9" name="Grafik 18" descr="vzl_logo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548680"/>
            <a:ext cx="1475656" cy="541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/>
          <p:cNvGrpSpPr/>
          <p:nvPr/>
        </p:nvGrpSpPr>
        <p:grpSpPr>
          <a:xfrm>
            <a:off x="3203848" y="3717032"/>
            <a:ext cx="4490807" cy="830997"/>
            <a:chOff x="3131840" y="2420888"/>
            <a:chExt cx="4490807" cy="830997"/>
          </a:xfrm>
        </p:grpSpPr>
        <p:sp>
          <p:nvSpPr>
            <p:cNvPr id="16" name="Pfeil nach links und rechts 15"/>
            <p:cNvSpPr/>
            <p:nvPr/>
          </p:nvSpPr>
          <p:spPr>
            <a:xfrm>
              <a:off x="3131840" y="2780928"/>
              <a:ext cx="648072" cy="144016"/>
            </a:xfrm>
            <a:prstGeom prst="left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7" name="Gruppieren 14"/>
            <p:cNvGrpSpPr/>
            <p:nvPr/>
          </p:nvGrpSpPr>
          <p:grpSpPr>
            <a:xfrm>
              <a:off x="3779912" y="2420888"/>
              <a:ext cx="3842735" cy="830997"/>
              <a:chOff x="3779912" y="2420888"/>
              <a:chExt cx="3842735" cy="830997"/>
            </a:xfrm>
          </p:grpSpPr>
          <p:sp>
            <p:nvSpPr>
              <p:cNvPr id="18" name="Textfeld 17"/>
              <p:cNvSpPr txBox="1"/>
              <p:nvPr/>
            </p:nvSpPr>
            <p:spPr>
              <a:xfrm>
                <a:off x="3779912" y="2420888"/>
                <a:ext cx="2472598" cy="83099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Phase 2</a:t>
                </a:r>
              </a:p>
              <a:p>
                <a:r>
                  <a:rPr lang="de-DE" sz="2400" dirty="0" smtClean="0"/>
                  <a:t>Präsenzphase</a:t>
                </a:r>
              </a:p>
            </p:txBody>
          </p:sp>
          <p:pic>
            <p:nvPicPr>
              <p:cNvPr id="19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660232" y="2420888"/>
                <a:ext cx="962415" cy="7200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pic>
        <p:nvPicPr>
          <p:cNvPr id="4" name="Picture 22" descr="logo_kl_ps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539552" y="2420888"/>
            <a:ext cx="2664296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Inhaltsvermittlung</a:t>
            </a:r>
          </a:p>
          <a:p>
            <a:r>
              <a:rPr lang="de-DE" sz="2400" dirty="0" smtClean="0"/>
              <a:t>Inhaltserschließung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9552" y="3717032"/>
            <a:ext cx="266429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Üben</a:t>
            </a:r>
          </a:p>
          <a:p>
            <a:r>
              <a:rPr lang="de-DE" sz="2400" dirty="0" smtClean="0"/>
              <a:t>Vertiefen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3238259" y="2420888"/>
            <a:ext cx="4214061" cy="830997"/>
            <a:chOff x="3203848" y="3717032"/>
            <a:chExt cx="4214061" cy="830997"/>
          </a:xfrm>
        </p:grpSpPr>
        <p:sp>
          <p:nvSpPr>
            <p:cNvPr id="21" name="Pfeil nach links und rechts 20"/>
            <p:cNvSpPr/>
            <p:nvPr/>
          </p:nvSpPr>
          <p:spPr>
            <a:xfrm>
              <a:off x="3203848" y="4077072"/>
              <a:ext cx="576064" cy="1440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2" name="Gruppieren 15"/>
            <p:cNvGrpSpPr/>
            <p:nvPr/>
          </p:nvGrpSpPr>
          <p:grpSpPr>
            <a:xfrm>
              <a:off x="3779912" y="3717032"/>
              <a:ext cx="3637997" cy="830997"/>
              <a:chOff x="3779912" y="3717032"/>
              <a:chExt cx="3637997" cy="830997"/>
            </a:xfrm>
          </p:grpSpPr>
          <p:sp>
            <p:nvSpPr>
              <p:cNvPr id="23" name="Textfeld 22"/>
              <p:cNvSpPr txBox="1"/>
              <p:nvPr/>
            </p:nvSpPr>
            <p:spPr>
              <a:xfrm>
                <a:off x="3779912" y="3717032"/>
                <a:ext cx="2448272" cy="8309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Phase 1</a:t>
                </a:r>
              </a:p>
              <a:p>
                <a:r>
                  <a:rPr lang="de-DE" sz="2400" dirty="0" smtClean="0"/>
                  <a:t>Individuelle Phase</a:t>
                </a:r>
              </a:p>
            </p:txBody>
          </p:sp>
          <p:pic>
            <p:nvPicPr>
              <p:cNvPr id="2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804248" y="3861048"/>
                <a:ext cx="613661" cy="648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echteck 25"/>
          <p:cNvSpPr/>
          <p:nvPr/>
        </p:nvSpPr>
        <p:spPr>
          <a:xfrm>
            <a:off x="467544" y="1556792"/>
            <a:ext cx="455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err="1" smtClean="0"/>
              <a:t>Wie</a:t>
            </a:r>
            <a:r>
              <a:rPr lang="en-US" sz="3200" dirty="0" smtClean="0"/>
              <a:t> </a:t>
            </a:r>
            <a:r>
              <a:rPr lang="en-US" sz="3200" dirty="0" err="1" smtClean="0"/>
              <a:t>funktioniert</a:t>
            </a:r>
            <a:r>
              <a:rPr lang="en-US" sz="3200" dirty="0" smtClean="0"/>
              <a:t> das ICM?</a:t>
            </a:r>
            <a:endParaRPr lang="de-DE" sz="3200" dirty="0"/>
          </a:p>
        </p:txBody>
      </p:sp>
      <p:pic>
        <p:nvPicPr>
          <p:cNvPr id="27" name="Grafik 26" descr="vzl_logo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548680"/>
            <a:ext cx="1475656" cy="541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Konsequenzen</a:t>
            </a:r>
            <a:endParaRPr lang="de-DE" dirty="0"/>
          </a:p>
        </p:txBody>
      </p:sp>
      <p:pic>
        <p:nvPicPr>
          <p:cNvPr id="4" name="Picture 22" descr="logo_kl_ps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ieren 9"/>
          <p:cNvGrpSpPr/>
          <p:nvPr/>
        </p:nvGrpSpPr>
        <p:grpSpPr>
          <a:xfrm>
            <a:off x="539552" y="2362235"/>
            <a:ext cx="3421973" cy="1138773"/>
            <a:chOff x="539552" y="2362235"/>
            <a:chExt cx="3421973" cy="113877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47864" y="2492896"/>
              <a:ext cx="613661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feld 14"/>
            <p:cNvSpPr txBox="1"/>
            <p:nvPr/>
          </p:nvSpPr>
          <p:spPr>
            <a:xfrm>
              <a:off x="539552" y="2362235"/>
              <a:ext cx="2452082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smtClean="0"/>
                <a:t>Phase I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online Lernmaterialien</a:t>
              </a:r>
            </a:p>
            <a:p>
              <a:endParaRPr lang="de-DE" dirty="0" smtClean="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39552" y="3730387"/>
            <a:ext cx="3698719" cy="1138773"/>
            <a:chOff x="539552" y="3730387"/>
            <a:chExt cx="3698719" cy="1138773"/>
          </a:xfrm>
        </p:grpSpPr>
        <p:sp>
          <p:nvSpPr>
            <p:cNvPr id="17" name="Textfeld 16"/>
            <p:cNvSpPr txBox="1"/>
            <p:nvPr/>
          </p:nvSpPr>
          <p:spPr>
            <a:xfrm>
              <a:off x="539552" y="3730387"/>
              <a:ext cx="2586670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 smtClean="0"/>
                <a:t>Phase II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neue Lehrerrolle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neue Unterrichtsformen</a:t>
              </a:r>
            </a:p>
          </p:txBody>
        </p:sp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3933056"/>
              <a:ext cx="962415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" name="Grafik 18" descr="vzl_logo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548680"/>
            <a:ext cx="1475656" cy="541014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467544" y="1556792"/>
            <a:ext cx="3422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/>
              <a:t>Was </a:t>
            </a:r>
            <a:r>
              <a:rPr lang="en-US" sz="3200" dirty="0" err="1" smtClean="0"/>
              <a:t>wird</a:t>
            </a:r>
            <a:r>
              <a:rPr lang="en-US" sz="3200" dirty="0" smtClean="0"/>
              <a:t> </a:t>
            </a:r>
            <a:r>
              <a:rPr lang="en-US" sz="3200" dirty="0" err="1" smtClean="0"/>
              <a:t>benötigt</a:t>
            </a:r>
            <a:r>
              <a:rPr lang="en-US" sz="3200" dirty="0" smtClean="0"/>
              <a:t>?</a:t>
            </a:r>
            <a:endParaRPr lang="de-DE" sz="3200" dirty="0"/>
          </a:p>
        </p:txBody>
      </p:sp>
      <p:pic>
        <p:nvPicPr>
          <p:cNvPr id="13" name="Grafik 12" descr="_lehrer_ne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055" y="1700808"/>
            <a:ext cx="1717113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Mehrwert</a:t>
            </a:r>
            <a:endParaRPr lang="de-DE" dirty="0"/>
          </a:p>
        </p:txBody>
      </p:sp>
      <p:pic>
        <p:nvPicPr>
          <p:cNvPr id="4" name="Picture 22" descr="logo_kl_ps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feld 14"/>
          <p:cNvSpPr txBox="1"/>
          <p:nvPr/>
        </p:nvSpPr>
        <p:spPr>
          <a:xfrm>
            <a:off x="539552" y="1772816"/>
            <a:ext cx="293067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Lehren und Lernen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Lernerautonomie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Transparenz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„Abwurf von Ballast“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05761" y="3465001"/>
            <a:ext cx="428226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Materialien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Multimedia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Screencasts</a:t>
            </a:r>
            <a:r>
              <a:rPr lang="de-DE" dirty="0" smtClean="0"/>
              <a:t> zu allgemeinen Informationen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Video-Support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Punktuelle Videos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E-Lectures</a:t>
            </a:r>
          </a:p>
          <a:p>
            <a:endParaRPr lang="de-DE" dirty="0"/>
          </a:p>
        </p:txBody>
      </p:sp>
      <p:pic>
        <p:nvPicPr>
          <p:cNvPr id="7" name="Grafik 6" descr="vzl_logo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48680"/>
            <a:ext cx="1475656" cy="541014"/>
          </a:xfrm>
          <a:prstGeom prst="rect">
            <a:avLst/>
          </a:prstGeom>
        </p:spPr>
      </p:pic>
      <p:pic>
        <p:nvPicPr>
          <p:cNvPr id="8" name="Grafik 7" descr="_inha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7" y="1772816"/>
            <a:ext cx="1717113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pic>
        <p:nvPicPr>
          <p:cNvPr id="4" name="Picture 22" descr="logo_kl_ps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620688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755576" y="1844824"/>
            <a:ext cx="2663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Screencasts</a:t>
            </a:r>
            <a:r>
              <a:rPr lang="de-DE" dirty="0" smtClean="0"/>
              <a:t> (Organisation)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932040" y="1772816"/>
            <a:ext cx="106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E-</a:t>
            </a:r>
            <a:r>
              <a:rPr lang="de-DE" dirty="0" err="1" smtClean="0"/>
              <a:t>Lecture</a:t>
            </a:r>
            <a:endParaRPr lang="de-DE" dirty="0"/>
          </a:p>
        </p:txBody>
      </p:sp>
      <p:pic>
        <p:nvPicPr>
          <p:cNvPr id="10" name="screencast_varieties_clas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7584" y="2276872"/>
            <a:ext cx="3048000" cy="2286000"/>
          </a:xfrm>
          <a:prstGeom prst="rect">
            <a:avLst/>
          </a:prstGeom>
        </p:spPr>
      </p:pic>
      <p:pic>
        <p:nvPicPr>
          <p:cNvPr id="11" name="psycholinguistics_intro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788024" y="2276872"/>
            <a:ext cx="3048000" cy="2286000"/>
          </a:xfrm>
          <a:prstGeom prst="rect">
            <a:avLst/>
          </a:prstGeom>
        </p:spPr>
      </p:pic>
      <p:pic>
        <p:nvPicPr>
          <p:cNvPr id="12" name="Grafik 11" descr="vzl_logo.t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2320" y="548680"/>
            <a:ext cx="1475656" cy="541014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3707904" y="486916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Multimedia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</a:t>
            </a:r>
            <a:endParaRPr lang="de-DE" dirty="0"/>
          </a:p>
        </p:txBody>
      </p:sp>
      <p:pic>
        <p:nvPicPr>
          <p:cNvPr id="4" name="Picture 22" descr="logo_kl_ps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11303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uppieren 10"/>
          <p:cNvGrpSpPr/>
          <p:nvPr/>
        </p:nvGrpSpPr>
        <p:grpSpPr>
          <a:xfrm>
            <a:off x="539552" y="1700808"/>
            <a:ext cx="5034007" cy="1704385"/>
            <a:chOff x="539552" y="1700808"/>
            <a:chExt cx="5034007" cy="1704385"/>
          </a:xfrm>
        </p:grpSpPr>
        <p:sp>
          <p:nvSpPr>
            <p:cNvPr id="15" name="Textfeld 14"/>
            <p:cNvSpPr txBox="1"/>
            <p:nvPr/>
          </p:nvSpPr>
          <p:spPr>
            <a:xfrm>
              <a:off x="539552" y="2204864"/>
              <a:ext cx="503400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allgemeine Schulungen, z.B. VZL-Kurs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„Ideenschulungen“, z.B. durch Web 2.0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zentrale Repositorien, z.B. VZL, Bildungsserver etc.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</a:t>
              </a:r>
              <a:r>
                <a:rPr lang="de-DE" dirty="0" err="1" smtClean="0"/>
                <a:t>Anreizmaßnahmen</a:t>
              </a:r>
              <a:endParaRPr lang="de-DE" dirty="0" smtClean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39552" y="1700808"/>
              <a:ext cx="22141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Lehrerbildung</a:t>
              </a:r>
              <a:endParaRPr lang="de-DE" sz="2800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539552" y="3668831"/>
            <a:ext cx="3557641" cy="1427386"/>
            <a:chOff x="683568" y="3789040"/>
            <a:chExt cx="3557641" cy="1427386"/>
          </a:xfrm>
        </p:grpSpPr>
        <p:sp>
          <p:nvSpPr>
            <p:cNvPr id="9" name="Textfeld 8"/>
            <p:cNvSpPr txBox="1"/>
            <p:nvPr/>
          </p:nvSpPr>
          <p:spPr>
            <a:xfrm>
              <a:off x="683568" y="4293096"/>
              <a:ext cx="355764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Technischer Support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Beratung und technische Schulung</a:t>
              </a:r>
            </a:p>
            <a:p>
              <a:pPr>
                <a:buFont typeface="Arial" pitchFamily="34" charset="0"/>
                <a:buChar char="•"/>
              </a:pPr>
              <a:r>
                <a:rPr lang="de-DE" dirty="0" smtClean="0"/>
                <a:t> zentraler Software-Support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683568" y="3789040"/>
              <a:ext cx="31279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Support und Service</a:t>
              </a:r>
              <a:endParaRPr lang="de-DE" sz="2800" dirty="0"/>
            </a:p>
          </p:txBody>
        </p:sp>
      </p:grpSp>
      <p:pic>
        <p:nvPicPr>
          <p:cNvPr id="13" name="Grafik 12" descr="vzl_logo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48680"/>
            <a:ext cx="1475656" cy="541014"/>
          </a:xfrm>
          <a:prstGeom prst="rect">
            <a:avLst/>
          </a:prstGeom>
        </p:spPr>
      </p:pic>
      <p:pic>
        <p:nvPicPr>
          <p:cNvPr id="14" name="Grafik 13" descr="_hindernis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628800"/>
            <a:ext cx="1661723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8&quot;&gt;&lt;property id=&quot;20148&quot; value=&quot;5&quot;/&gt;&lt;property id=&quot;20300&quot; value=&quot;Folie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Inverted Classroom Konferen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Inverted Classroom Konferenz</Template>
  <TotalTime>0</TotalTime>
  <Words>150</Words>
  <Application>Microsoft Office PowerPoint</Application>
  <PresentationFormat>Bildschirmpräsentation (4:3)</PresentationFormat>
  <Paragraphs>58</Paragraphs>
  <Slides>7</Slides>
  <Notes>0</Notes>
  <HiddenSlides>0</HiddenSlides>
  <MMClips>2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Inverted Classroom Konferenz</vt:lpstr>
      <vt:lpstr>The Inverted Classroom</vt:lpstr>
      <vt:lpstr>Grundlagen</vt:lpstr>
      <vt:lpstr>Grundlagen</vt:lpstr>
      <vt:lpstr>Konsequenzen</vt:lpstr>
      <vt:lpstr>Der Mehrwert</vt:lpstr>
      <vt:lpstr>Beispiele</vt:lpstr>
      <vt:lpstr>Maßnahmen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Inverted Classroom</dc:title>
  <dc:creator>jh</dc:creator>
  <cp:lastModifiedBy>jh</cp:lastModifiedBy>
  <cp:revision>18</cp:revision>
  <dcterms:created xsi:type="dcterms:W3CDTF">2012-02-08T19:30:06Z</dcterms:created>
  <dcterms:modified xsi:type="dcterms:W3CDTF">2012-06-21T12:55:46Z</dcterms:modified>
</cp:coreProperties>
</file>