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4" r:id="rId2"/>
    <p:sldId id="310" r:id="rId3"/>
    <p:sldId id="313" r:id="rId4"/>
    <p:sldId id="315" r:id="rId5"/>
    <p:sldId id="316" r:id="rId6"/>
    <p:sldId id="326" r:id="rId7"/>
    <p:sldId id="317" r:id="rId8"/>
    <p:sldId id="318" r:id="rId9"/>
    <p:sldId id="334" r:id="rId10"/>
    <p:sldId id="330" r:id="rId11"/>
    <p:sldId id="331" r:id="rId12"/>
    <p:sldId id="319" r:id="rId13"/>
    <p:sldId id="329" r:id="rId14"/>
    <p:sldId id="320" r:id="rId15"/>
    <p:sldId id="321" r:id="rId16"/>
    <p:sldId id="332" r:id="rId17"/>
    <p:sldId id="322" r:id="rId18"/>
    <p:sldId id="333" r:id="rId19"/>
    <p:sldId id="323" r:id="rId20"/>
    <p:sldId id="324" r:id="rId21"/>
    <p:sldId id="325" r:id="rId22"/>
  </p:sldIdLst>
  <p:sldSz cx="9144000" cy="6858000" type="screen4x3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6" autoAdjust="0"/>
    <p:restoredTop sz="92965" autoAdjust="0"/>
  </p:normalViewPr>
  <p:slideViewPr>
    <p:cSldViewPr>
      <p:cViewPr>
        <p:scale>
          <a:sx n="75" d="100"/>
          <a:sy n="75" d="100"/>
        </p:scale>
        <p:origin x="-99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12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7FF3D-060A-49E6-AFC6-108C5B1AD29D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EE951-EA29-4F33-A715-46A999401A8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8096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i.d.R.</a:t>
            </a:r>
            <a:r>
              <a:rPr lang="de-DE" baseline="0" smtClean="0"/>
              <a:t> sprechen wir von digitalen Formaten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[nach erstem Spiegelstriche kommen weitere automatisch]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Achtung, die</a:t>
            </a:r>
            <a:r>
              <a:rPr lang="de-DE" baseline="0" smtClean="0"/>
              <a:t> nächste Folie ist eine Zumutung! </a:t>
            </a:r>
          </a:p>
          <a:p>
            <a:r>
              <a:rPr lang="de-DE" baseline="0" smtClean="0"/>
              <a:t>Bildschirmlupe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800" smtClean="0"/>
              <a:t>Freie Lizenzen:</a:t>
            </a:r>
          </a:p>
          <a:p>
            <a:pPr lvl="1"/>
            <a:r>
              <a:rPr lang="de-DE" sz="1400" smtClean="0"/>
              <a:t>Einschränkungen in der Verwendung z.B. durch nc-Modul oder durch Anmerkung „für Unterrichtszwecke“</a:t>
            </a:r>
          </a:p>
          <a:p>
            <a:pPr lvl="1"/>
            <a:r>
              <a:rPr lang="de-DE" sz="1400" smtClean="0"/>
              <a:t>umstrittenes sa-Modul (Material bleibt damit zwar weiterhin frei, aber die Anwendung wird eingeschränkt) </a:t>
            </a:r>
          </a:p>
          <a:p>
            <a:r>
              <a:rPr lang="de-DE" sz="1800" smtClean="0"/>
              <a:t>Merkmale wie „kostenlos“  oder „kommerziell“ kommen </a:t>
            </a:r>
            <a:r>
              <a:rPr lang="de-DE" sz="1800" u="sng" smtClean="0"/>
              <a:t>nicht</a:t>
            </a:r>
            <a:r>
              <a:rPr lang="de-DE" sz="1800" smtClean="0"/>
              <a:t> vor. Sie sind meist nur „Nebenwirkung“, aber nicht zwingend.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3A4D-7A22-48A4-AC57-4CD6DB8E8F21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von OER</a:t>
            </a:r>
            <a:r>
              <a:rPr lang="de-DE" baseline="0" smtClean="0"/>
              <a:t> sind potentiell alle betroffen, die von ER betroffen sind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Reformschulen: „Wir haben</a:t>
            </a:r>
            <a:r>
              <a:rPr lang="de-DE" baseline="0" smtClean="0"/>
              <a:t> 80% unser Unterrichtsmaterialien selber erstellt.“</a:t>
            </a:r>
          </a:p>
          <a:p>
            <a:r>
              <a:rPr lang="de-DE" baseline="0" smtClean="0"/>
              <a:t>Gleichschritt = Schulbuch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Reformschulen: „Wir haben</a:t>
            </a:r>
            <a:r>
              <a:rPr lang="de-DE" baseline="0" smtClean="0"/>
              <a:t> 80% unser Unterrichtsmaterialien selber erstellt.“</a:t>
            </a:r>
          </a:p>
          <a:p>
            <a:r>
              <a:rPr lang="de-DE" baseline="0" smtClean="0"/>
              <a:t>Gleichschritt = Schulbuch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84C60-E70B-4931-83D4-EC64175E9AB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>
                <a:solidFill>
                  <a:schemeClr val="bg1"/>
                </a:solidFill>
              </a:rPr>
              <a:t>#OERcamp – Das Treffen zu digitalen und offenen Lehr-Lern-Materialien. 14. – 16. September 2012 an der Uni Bremen</a:t>
            </a:r>
            <a:br>
              <a:rPr lang="de-DE" smtClean="0">
                <a:solidFill>
                  <a:schemeClr val="bg1"/>
                </a:solidFill>
              </a:rPr>
            </a:br>
            <a:r>
              <a:rPr lang="de-DE" smtClean="0">
                <a:solidFill>
                  <a:schemeClr val="bg1"/>
                </a:solidFill>
              </a:rPr>
              <a:t>http://www.OERcamp.de/ (ab Ende Juni)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Animation kommt nach</a:t>
            </a:r>
            <a:r>
              <a:rPr lang="de-DE" baseline="0" smtClean="0"/>
              <a:t> 1. alleine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quasi ein Vorwort und</a:t>
            </a:r>
            <a:r>
              <a:rPr lang="de-DE" baseline="0" smtClean="0"/>
              <a:t> Vorschau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Darf</a:t>
            </a:r>
            <a:r>
              <a:rPr lang="de-DE" baseline="0" smtClean="0"/>
              <a:t> ein Lehrer die </a:t>
            </a:r>
            <a:r>
              <a:rPr lang="de-DE" smtClean="0"/>
              <a:t>Kopie einer</a:t>
            </a:r>
            <a:r>
              <a:rPr lang="de-DE" baseline="0" smtClean="0"/>
              <a:t> </a:t>
            </a:r>
            <a:r>
              <a:rPr lang="de-DE" smtClean="0"/>
              <a:t>Abbildung aus einem Schulbuch zeigen? Auf OH-Projektor</a:t>
            </a:r>
            <a:r>
              <a:rPr lang="de-DE" baseline="0" smtClean="0"/>
              <a:t> ja, per Beamer oder Smartboard nein.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kleine Chronologie zeigt auch die Breite des Feldes, ganz unterschiedliche Inhalte und Ziele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E951-EA29-4F33-A715-46A999401A8F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46912" y="6356350"/>
            <a:ext cx="2133600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22.06.2012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1344537@N07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yourd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OER –Was </a:t>
            </a:r>
            <a:r>
              <a:rPr lang="de-DE" dirty="0"/>
              <a:t>bedeuten </a:t>
            </a:r>
            <a:br>
              <a:rPr lang="de-DE" dirty="0"/>
            </a:br>
            <a:r>
              <a:rPr lang="de-DE" i="1" dirty="0"/>
              <a:t>Open Educational Resources</a:t>
            </a:r>
            <a:r>
              <a:rPr lang="de-DE" dirty="0"/>
              <a:t> für Pädagogik und Urheberrecht?</a:t>
            </a:r>
            <a:br>
              <a:rPr lang="de-DE" dirty="0"/>
            </a:b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Jöran Muuß-Merholz</a:t>
            </a:r>
          </a:p>
          <a:p>
            <a:endParaRPr lang="de-DE" dirty="0"/>
          </a:p>
          <a:p>
            <a:r>
              <a:rPr lang="de-DE" dirty="0" smtClean="0"/>
              <a:t>Frankfurt, am 22. Juni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467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Begriffsklärung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Was meint „open“, „frei“ oder „offen“?</a:t>
            </a:r>
          </a:p>
          <a:p>
            <a:pPr marL="514350" indent="-514350">
              <a:buFont typeface="+mj-lt"/>
              <a:buAutoNum type="arabicPeriod"/>
            </a:pPr>
            <a:r>
              <a:rPr lang="de-DE" u="sng" smtClean="0"/>
              <a:t>Zugang</a:t>
            </a:r>
            <a:r>
              <a:rPr lang="de-DE" smtClean="0"/>
              <a:t> ist offen </a:t>
            </a:r>
            <a:br>
              <a:rPr lang="de-DE" smtClean="0"/>
            </a:br>
            <a:r>
              <a:rPr lang="de-DE" smtClean="0"/>
              <a:t>(daraus folgt i.d.R. Kostenfreiheit)</a:t>
            </a:r>
          </a:p>
          <a:p>
            <a:pPr marL="514350" indent="-514350">
              <a:buFont typeface="+mj-lt"/>
              <a:buAutoNum type="arabicPeriod"/>
            </a:pPr>
            <a:r>
              <a:rPr lang="de-DE" u="sng" smtClean="0"/>
              <a:t>Lizenz</a:t>
            </a:r>
            <a:r>
              <a:rPr lang="de-DE" smtClean="0"/>
              <a:t> ermöglicht Weiterbearbeitung und Weitergabe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verwendete </a:t>
            </a:r>
            <a:r>
              <a:rPr lang="de-DE" u="sng" smtClean="0"/>
              <a:t>Software, Dateiformate, Standards</a:t>
            </a:r>
            <a:r>
              <a:rPr lang="de-DE" smtClean="0"/>
              <a:t> sind frei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33478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Begriffsklärung III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smtClean="0"/>
              <a:t>Was meint „</a:t>
            </a:r>
            <a:r>
              <a:rPr lang="de-DE" i="1" smtClean="0"/>
              <a:t>learning resources</a:t>
            </a:r>
            <a:r>
              <a:rPr lang="de-DE" smtClean="0"/>
              <a:t>“?</a:t>
            </a:r>
          </a:p>
          <a:p>
            <a:r>
              <a:rPr lang="de-DE" i="1" smtClean="0"/>
              <a:t>Lehr- und Lernmaterialien?</a:t>
            </a:r>
          </a:p>
          <a:p>
            <a:r>
              <a:rPr lang="de-DE" i="1" smtClean="0"/>
              <a:t>Lernmaterialien?</a:t>
            </a:r>
          </a:p>
          <a:p>
            <a:r>
              <a:rPr lang="de-DE" i="1" smtClean="0"/>
              <a:t>Lehrmittel?</a:t>
            </a:r>
          </a:p>
          <a:p>
            <a:r>
              <a:rPr lang="de-DE" i="1" smtClean="0"/>
              <a:t>Bildungsmaterialien?</a:t>
            </a:r>
          </a:p>
          <a:p>
            <a:r>
              <a:rPr lang="de-DE" i="1" smtClean="0"/>
              <a:t>Lehr- und Lernunterlagen?</a:t>
            </a:r>
          </a:p>
          <a:p>
            <a:r>
              <a:rPr lang="de-DE" i="1" smtClean="0"/>
              <a:t>Schulbücher und Kranzprodukte?</a:t>
            </a:r>
          </a:p>
          <a:p>
            <a:r>
              <a:rPr lang="de-DE" i="1" smtClean="0"/>
              <a:t>Unterrichtshilfen?</a:t>
            </a:r>
          </a:p>
          <a:p>
            <a:r>
              <a:rPr lang="de-DE" i="1" smtClean="0"/>
              <a:t>Lehrerfachinformationen?</a:t>
            </a:r>
          </a:p>
          <a:p>
            <a:r>
              <a:rPr lang="de-DE" i="1" smtClean="0"/>
              <a:t>Lernhilfen?</a:t>
            </a:r>
          </a:p>
          <a:p>
            <a:r>
              <a:rPr lang="de-DE" smtClean="0"/>
              <a:t>institutionalisiertes oder auch non-formales Lernen? </a:t>
            </a:r>
          </a:p>
          <a:p>
            <a:pPr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33478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4. Exkurs: Freie Lizenzen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Creative Commons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de-DE" smtClean="0"/>
              <a:t>Vier Parameter:</a:t>
            </a:r>
          </a:p>
          <a:p>
            <a:pPr>
              <a:buNone/>
            </a:pPr>
            <a:endParaRPr lang="de-DE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mtClean="0"/>
              <a:t>vom Copyright zum Copyleft</a:t>
            </a:r>
          </a:p>
        </p:txBody>
      </p:sp>
      <p:pic>
        <p:nvPicPr>
          <p:cNvPr id="12" name="Inhaltsplatzhalter 11" descr="CC-Lizenzen in der Uebersicht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74874"/>
            <a:ext cx="2016224" cy="4360445"/>
          </a:xfrm>
        </p:spPr>
      </p:pic>
      <p:pic>
        <p:nvPicPr>
          <p:cNvPr id="10" name="Inhaltsplatzhalter 7" descr="CC-Lizenzen in der Uebersic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50991"/>
            <a:ext cx="3340713" cy="470700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234927" y="6597352"/>
            <a:ext cx="4945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smtClean="0"/>
              <a:t>Tabelle links:  CC-by-SA-3.0 http://de.wikipedia.org/wiki/Creative_Commons</a:t>
            </a:r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xmlns="" val="16308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69331" y="-65314"/>
            <a:ext cx="9155199" cy="5486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de-DE" sz="2800" b="1" smtClean="0"/>
              <a:t>Verschiedene Ausprägungen von </a:t>
            </a:r>
            <a:r>
              <a:rPr lang="de-DE" sz="2800" b="1" i="1" smtClean="0"/>
              <a:t>Open Educational Resources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-36512" y="366733"/>
            <a:ext cx="9155199" cy="3326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e-DE" sz="1400" smtClean="0"/>
              <a:t>CC-by-3.0 by </a:t>
            </a:r>
            <a:r>
              <a:rPr lang="de-DE" sz="1400" i="1" smtClean="0"/>
              <a:t>Jöran Muuß-Merholz, www.joeran.de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571703"/>
              </p:ext>
            </p:extLst>
          </p:nvPr>
        </p:nvGraphicFramePr>
        <p:xfrm>
          <a:off x="64071" y="692694"/>
          <a:ext cx="9000000" cy="6012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00000"/>
                <a:gridCol w="1500000"/>
                <a:gridCol w="1500000"/>
                <a:gridCol w="1500000"/>
                <a:gridCol w="1500000"/>
                <a:gridCol w="1500000"/>
              </a:tblGrid>
              <a:tr h="11160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smtClean="0"/>
                        <a:t>Offenheit</a:t>
                      </a:r>
                      <a:endParaRPr lang="de-DE" sz="1000" b="1" i="1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3800" b="1" i="1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1" smtClean="0"/>
                        <a:t>Didaktisierung</a:t>
                      </a:r>
                      <a:endParaRPr lang="de-DE" sz="1000" b="1" i="1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offene</a:t>
                      </a:r>
                      <a:r>
                        <a:rPr lang="de-DE" sz="1400" b="1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Inhalt</a:t>
                      </a:r>
                      <a:r>
                        <a:rPr lang="de-DE" sz="1400" b="1" baseline="0" smtClean="0">
                          <a:solidFill>
                            <a:schemeClr val="bg1"/>
                          </a:solidFill>
                        </a:rPr>
                        <a:t>e+</a:t>
                      </a:r>
                      <a:endParaRPr lang="de-DE" sz="1400" b="1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bearbeitbar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kopierbar*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de-DE" sz="800" smtClean="0">
                          <a:solidFill>
                            <a:schemeClr val="bg1"/>
                          </a:solidFill>
                        </a:rPr>
                      </a:b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>(*evtl. plus sa-Gebot)</a:t>
                      </a:r>
                      <a:endParaRPr lang="de-DE" sz="80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offene Inhalte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bearbeitbar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kopierbar*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>(*evtl. plus</a:t>
                      </a:r>
                      <a:r>
                        <a:rPr lang="de-DE" sz="800" baseline="0" smtClean="0">
                          <a:solidFill>
                            <a:schemeClr val="bg1"/>
                          </a:solidFill>
                        </a:rPr>
                        <a:t> nc-/sa-Gebot)</a:t>
                      </a: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00">
                          <a:srgbClr val="00FF00"/>
                        </a:gs>
                        <a:gs pos="0">
                          <a:srgbClr val="CCFF33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frei kopierbar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keine Bearbeitung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frei kopierbar*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smtClean="0">
                          <a:solidFill>
                            <a:schemeClr val="bg1"/>
                          </a:solidFill>
                        </a:rPr>
                        <a:t>(*evtl. plus</a:t>
                      </a:r>
                      <a:r>
                        <a:rPr lang="de-DE" sz="800" baseline="0" smtClean="0">
                          <a:solidFill>
                            <a:schemeClr val="bg1"/>
                          </a:solidFill>
                        </a:rPr>
                        <a:t> nc-Gebot)</a:t>
                      </a:r>
                      <a:endParaRPr lang="de-DE" sz="800" smtClean="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7000">
                          <a:srgbClr val="CCFF33"/>
                        </a:gs>
                        <a:gs pos="0">
                          <a:srgbClr val="FFC000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nicht frei</a:t>
                      </a:r>
                      <a:endParaRPr lang="de-DE" sz="1000" b="1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keine Bearbeitung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urheberrechtlich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geschützt</a:t>
                      </a:r>
                      <a:endParaRPr lang="de-DE" sz="100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</a:t>
                      </a:r>
                      <a:endParaRPr lang="de-DE" sz="100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97000">
                          <a:srgbClr val="FFC000"/>
                        </a:gs>
                        <a:gs pos="0">
                          <a:srgbClr val="FF3300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smtClean="0">
                          <a:solidFill>
                            <a:schemeClr val="bg1"/>
                          </a:solidFill>
                        </a:rPr>
                        <a:t>„Friss</a:t>
                      </a:r>
                      <a:r>
                        <a:rPr lang="de-DE" sz="1400" b="1" baseline="0" smtClean="0">
                          <a:solidFill>
                            <a:schemeClr val="bg1"/>
                          </a:solidFill>
                        </a:rPr>
                        <a:t> oder stirb“</a:t>
                      </a:r>
                      <a:endParaRPr lang="de-DE" sz="1400" b="1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keine Bearbeitung</a:t>
                      </a:r>
                    </a:p>
                    <a:p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DRM-geschützt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propriertäre</a:t>
                      </a:r>
                      <a:r>
                        <a:rPr lang="de-DE" sz="10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smtClean="0">
                          <a:solidFill>
                            <a:schemeClr val="bg1"/>
                          </a:solidFill>
                        </a:rPr>
                        <a:t>Standards und Plattform-gebunden</a:t>
                      </a:r>
                      <a:endParaRPr lang="de-DE" sz="1000">
                        <a:solidFill>
                          <a:schemeClr val="bg1"/>
                        </a:solidFill>
                      </a:endParaRP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FF3300"/>
                        </a:gs>
                        <a:gs pos="0">
                          <a:srgbClr val="C00000"/>
                        </a:gs>
                      </a:gsLst>
                      <a:lin ang="10800000" scaled="1"/>
                    </a:gra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Lehr-Lern-Materialien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 (z.B.</a:t>
                      </a:r>
                      <a:r>
                        <a:rPr lang="de-DE" sz="1050" baseline="0" smtClean="0"/>
                        <a:t> im odt-Format)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 (z.B.</a:t>
                      </a:r>
                      <a:r>
                        <a:rPr lang="de-DE" sz="1050" baseline="0" smtClean="0"/>
                        <a:t> im doc-Format)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</a:t>
                      </a:r>
                      <a:r>
                        <a:rPr lang="de-DE" sz="1050" baseline="0" smtClean="0"/>
                        <a:t> von Stiftungen oder Lobby-Verbänden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Arbeitsblätter für den Unterricht  </a:t>
                      </a:r>
                      <a:r>
                        <a:rPr lang="de-DE" sz="1050" baseline="0" smtClean="0"/>
                        <a:t>als pdf von mein-unterricht.de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</a:t>
                      </a:r>
                      <a:r>
                        <a:rPr lang="de-DE" sz="1050" baseline="0" smtClean="0"/>
                        <a:t> Software in Lehr-Lern-Ökosystemen („digitales Sprachlabor“)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Selbstlern-Materialien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00FF00"/>
                        </a:gs>
                        <a:gs pos="0">
                          <a:srgbClr val="CCFF33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Selbstlern-Materialien</a:t>
                      </a:r>
                      <a:r>
                        <a:rPr lang="de-DE" sz="1050" baseline="0" smtClean="0"/>
                        <a:t> für den Einsatz jenseits der Unterrichts – oder auch in freiem (!) Unterricht </a:t>
                      </a:r>
                      <a:r>
                        <a:rPr lang="de-DE" sz="1050" smtClean="0"/>
                        <a:t>(z.B.</a:t>
                      </a:r>
                      <a:r>
                        <a:rPr lang="de-DE" sz="1050" baseline="0" smtClean="0"/>
                        <a:t> als odt)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Selbstlern-Materialien</a:t>
                      </a:r>
                      <a:r>
                        <a:rPr lang="de-DE" sz="1050" baseline="0" smtClean="0"/>
                        <a:t> für den Einsatz jenseits der Unterrichts – oder auch in freiem (!) Unterricht </a:t>
                      </a:r>
                      <a:r>
                        <a:rPr lang="de-DE" sz="1050" smtClean="0"/>
                        <a:t>(z.B.</a:t>
                      </a:r>
                      <a:r>
                        <a:rPr lang="de-DE" sz="1050" baseline="0" smtClean="0"/>
                        <a:t> als doc)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Selbstlern-Materialien</a:t>
                      </a:r>
                      <a:r>
                        <a:rPr lang="de-DE" sz="1050" baseline="0" smtClean="0"/>
                        <a:t> für den Einsatz jenseits des Unterrichts – oder auch im freien (!) Unterricht im pdf-Format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Trainingsmaterialien</a:t>
                      </a:r>
                      <a:r>
                        <a:rPr lang="de-DE" sz="1050" baseline="0" smtClean="0"/>
                        <a:t> für die Führerschein-Prüfung 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Selbstlern-App</a:t>
                      </a:r>
                      <a:r>
                        <a:rPr lang="de-DE" sz="1050" baseline="0" smtClean="0"/>
                        <a:t>s wie Geographie- oder Vokabeltrainer auf dem iPhone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kuratierte Informationen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CCFF33"/>
                        </a:gs>
                        <a:gs pos="0">
                          <a:srgbClr val="FF0000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die Wikipedia</a:t>
                      </a:r>
                      <a:r>
                        <a:rPr lang="de-DE" sz="1050" baseline="0" smtClean="0"/>
                        <a:t> oder OpenStreettMap</a:t>
                      </a:r>
                      <a:endParaRPr lang="de-DE" sz="1050" smtClean="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Foto-Archive von Museen 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statistische</a:t>
                      </a:r>
                      <a:r>
                        <a:rPr lang="de-DE" sz="1050" baseline="0" smtClean="0"/>
                        <a:t> Auswertungen vom Statistischen Bundesamt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statistische</a:t>
                      </a:r>
                      <a:r>
                        <a:rPr lang="de-DE" sz="1050" baseline="0" smtClean="0"/>
                        <a:t> Auswertungen von statista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Informations-Apps</a:t>
                      </a:r>
                      <a:r>
                        <a:rPr lang="de-DE" sz="1050" baseline="0" smtClean="0"/>
                        <a:t> wie Baumbestimmung mit dem iPad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000">
                <a:tc>
                  <a:txBody>
                    <a:bodyPr/>
                    <a:lstStyle/>
                    <a:p>
                      <a:r>
                        <a:rPr lang="de-DE" sz="14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Rohdaten</a:t>
                      </a:r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als open data (in</a:t>
                      </a:r>
                      <a:r>
                        <a:rPr lang="de-DE" sz="1050" baseline="0" smtClean="0"/>
                        <a:t> freiem 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als open data (in</a:t>
                      </a:r>
                      <a:r>
                        <a:rPr lang="de-DE" sz="1050" baseline="0" smtClean="0"/>
                        <a:t> proprietärem Format)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</a:t>
                      </a:r>
                      <a:r>
                        <a:rPr lang="de-DE" sz="1050" baseline="0" smtClean="0"/>
                        <a:t>vom Statistischen Bundesamt (?)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</a:t>
                      </a:r>
                      <a:r>
                        <a:rPr lang="de-DE" sz="1050" baseline="0" smtClean="0"/>
                        <a:t>vom Statistischen Bundesamt (?)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smtClean="0"/>
                        <a:t>z.B. Datensammlungen beim Zensus (?)</a:t>
                      </a:r>
                      <a:endParaRPr lang="de-DE" sz="1050"/>
                    </a:p>
                  </a:txBody>
                  <a:tcPr marL="46800" marR="46800" marT="46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5</a:t>
            </a:r>
            <a:r>
              <a:rPr lang="de-DE" smtClean="0"/>
              <a:t>. </a:t>
            </a:r>
            <a:r>
              <a:rPr lang="de-DE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Betroffene von (O)ER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0" indent="-355600">
              <a:buFont typeface="+mj-lt"/>
              <a:buAutoNum type="arabicPeriod"/>
            </a:pPr>
            <a:r>
              <a:rPr lang="de-DE" smtClean="0"/>
              <a:t>Gruppe: Promoter, Ideologen, Aktivisten</a:t>
            </a:r>
          </a:p>
          <a:p>
            <a:pPr marL="355600" lvl="0" indent="-355600">
              <a:buFont typeface="+mj-lt"/>
              <a:buAutoNum type="arabicPeriod"/>
            </a:pPr>
            <a:r>
              <a:rPr lang="de-DE" smtClean="0"/>
              <a:t>Gruppe: Geldgeber, Entscheider, Verwaltung</a:t>
            </a:r>
          </a:p>
          <a:p>
            <a:pPr marL="355600" lvl="0" indent="-355600">
              <a:buFont typeface="+mj-lt"/>
              <a:buAutoNum type="arabicPeriod"/>
            </a:pPr>
            <a:r>
              <a:rPr lang="de-DE" smtClean="0"/>
              <a:t>Gruppe: fachliche Entscheider</a:t>
            </a:r>
          </a:p>
          <a:p>
            <a:pPr marL="355600" lvl="0" indent="-355600">
              <a:buFont typeface="+mj-lt"/>
              <a:buAutoNum type="arabicPeriod"/>
            </a:pPr>
            <a:r>
              <a:rPr lang="de-DE" smtClean="0"/>
              <a:t>Gruppe: Gruppen, die (O)ER sowohl nutzen (konsumieren) als auch ggf. selbst erstellen (produzieren)</a:t>
            </a:r>
          </a:p>
          <a:p>
            <a:pPr marL="355600" lvl="0" indent="-355600">
              <a:buFont typeface="+mj-lt"/>
              <a:buAutoNum type="arabicPeriod"/>
            </a:pPr>
            <a:r>
              <a:rPr lang="de-DE" smtClean="0"/>
              <a:t>Gruppe: Ersteller von (freien) Lehrmaterialien</a:t>
            </a:r>
          </a:p>
          <a:p>
            <a:pPr marL="355600" lvl="0" indent="-355600">
              <a:buFont typeface="+mj-lt"/>
              <a:buAutoNum type="arabicPeriod"/>
            </a:pPr>
            <a:r>
              <a:rPr lang="de-DE" smtClean="0"/>
              <a:t>Gruppe: als Verteiler fungierenden Plattformen und (kommerzielle) Anbieter</a:t>
            </a:r>
          </a:p>
          <a:p>
            <a:pPr marL="355600" indent="-355600">
              <a:buFont typeface="+mj-lt"/>
              <a:buAutoNum type="arabicPeriod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131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</a:t>
            </a:r>
            <a:r>
              <a:rPr lang="de-DE" smtClean="0"/>
              <a:t>. </a:t>
            </a:r>
            <a:r>
              <a:rPr lang="de-DE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Hoffnungen I</a:t>
            </a:r>
            <a:r>
              <a:rPr lang="de-DE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b="1" smtClean="0"/>
              <a:t>„Optimierung“</a:t>
            </a:r>
            <a:r>
              <a:rPr lang="de-DE" smtClean="0"/>
              <a:t>:</a:t>
            </a:r>
          </a:p>
          <a:p>
            <a:r>
              <a:rPr lang="de-DE" smtClean="0"/>
              <a:t>Klarheit und Rechtssicherheit für LehrerInnen</a:t>
            </a:r>
          </a:p>
          <a:p>
            <a:r>
              <a:rPr lang="de-DE" smtClean="0"/>
              <a:t>Materialien für eine Pädagogik der Individualisierung / Binnendifferenzierung</a:t>
            </a:r>
          </a:p>
          <a:p>
            <a:r>
              <a:rPr lang="de-DE" smtClean="0"/>
              <a:t>Austausch untereinander in Lehrerteams (und darüber hinaus)</a:t>
            </a:r>
          </a:p>
          <a:p>
            <a:r>
              <a:rPr lang="de-DE" smtClean="0"/>
              <a:t>konstruktive Wissensarbeit der Lernenden; Projektorientierung mit publizierten Ergebnissen</a:t>
            </a:r>
          </a:p>
          <a:p>
            <a:r>
              <a:rPr lang="de-DE" smtClean="0"/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59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</a:t>
            </a:r>
            <a:r>
              <a:rPr lang="de-DE" smtClean="0"/>
              <a:t>. </a:t>
            </a:r>
            <a:r>
              <a:rPr lang="de-DE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Hoffnungen II</a:t>
            </a:r>
            <a:r>
              <a:rPr lang="de-DE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b="1" smtClean="0"/>
              <a:t>„Revolution“</a:t>
            </a:r>
          </a:p>
          <a:p>
            <a:r>
              <a:rPr lang="de-DE" smtClean="0"/>
              <a:t>weltweiter, offener Zugang zu Bildung(smaterialien) hinsichtlich lebenslangen Lernens, sozialer Inklusion, Gleichheit der Geschlechter, besondere Bedürfnisse</a:t>
            </a:r>
          </a:p>
          <a:p>
            <a:r>
              <a:rPr lang="de-DE" smtClean="0"/>
              <a:t>Kosteneffizienz</a:t>
            </a:r>
          </a:p>
          <a:p>
            <a:r>
              <a:rPr lang="de-DE" smtClean="0"/>
              <a:t>Lernerfolg</a:t>
            </a:r>
          </a:p>
          <a:p>
            <a:r>
              <a:rPr lang="de-DE" smtClean="0"/>
              <a:t>…</a:t>
            </a:r>
          </a:p>
          <a:p>
            <a:endParaRPr lang="de-DE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59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</a:t>
            </a:r>
            <a:r>
              <a:rPr lang="de-DE" smtClean="0"/>
              <a:t>. </a:t>
            </a:r>
            <a:r>
              <a:rPr lang="de-DE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Knackpunkte I</a:t>
            </a:r>
            <a:r>
              <a:rPr lang="de-DE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Drittrechte</a:t>
            </a:r>
          </a:p>
          <a:p>
            <a:r>
              <a:rPr lang="de-DE" smtClean="0"/>
              <a:t>„Handwerk“, Leitfäden, Policies, Kompetenz, Support</a:t>
            </a:r>
          </a:p>
          <a:p>
            <a:r>
              <a:rPr lang="de-DE" smtClean="0"/>
              <a:t>Meta-Informationen, Kontinuität, Qualitätssicherung</a:t>
            </a:r>
          </a:p>
          <a:p>
            <a:r>
              <a:rPr lang="de-DE" smtClean="0"/>
              <a:t>Auffindbarkeit, Systematisierung, Verschlagwortung</a:t>
            </a:r>
          </a:p>
          <a:p>
            <a:r>
              <a:rPr lang="de-DE" smtClean="0"/>
              <a:t>Kultur von Austausch, Teamarbeit und Kritik …</a:t>
            </a:r>
          </a:p>
          <a:p>
            <a:r>
              <a:rPr lang="de-DE" smtClean="0"/>
              <a:t>Problembewußtsein, dass es sich (auch) um </a:t>
            </a:r>
            <a:r>
              <a:rPr lang="de-DE" u="sng" smtClean="0"/>
              <a:t>pädagogische</a:t>
            </a:r>
            <a:r>
              <a:rPr lang="de-DE" smtClean="0"/>
              <a:t> Fragen handelt</a:t>
            </a:r>
          </a:p>
        </p:txBody>
      </p:sp>
    </p:spTree>
    <p:extLst>
      <p:ext uri="{BB962C8B-B14F-4D97-AF65-F5344CB8AC3E}">
        <p14:creationId xmlns:p14="http://schemas.microsoft.com/office/powerpoint/2010/main" xmlns="" val="386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</a:t>
            </a:r>
            <a:r>
              <a:rPr lang="de-DE" smtClean="0"/>
              <a:t>. </a:t>
            </a:r>
            <a:r>
              <a:rPr lang="de-DE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Knackpunkte II</a:t>
            </a:r>
            <a:r>
              <a:rPr lang="de-DE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Ideologie in der Debatte (insb. zur „Kommerzialität“)</a:t>
            </a:r>
          </a:p>
          <a:p>
            <a:r>
              <a:rPr lang="de-DE" smtClean="0"/>
              <a:t>Ideologie in den Inhalten</a:t>
            </a:r>
          </a:p>
          <a:p>
            <a:r>
              <a:rPr lang="de-DE" smtClean="0"/>
              <a:t>öffentliche Finanzierung / Hoffnung auf Kosteneinsparung</a:t>
            </a:r>
          </a:p>
          <a:p>
            <a:r>
              <a:rPr lang="de-DE" smtClean="0"/>
              <a:t>Forschung zu OER</a:t>
            </a:r>
          </a:p>
          <a:p>
            <a:r>
              <a:rPr lang="de-DE" smtClean="0"/>
              <a:t>vgl. auch UNESCO-Katalog Paris Juni 2012</a:t>
            </a:r>
          </a:p>
          <a:p>
            <a:r>
              <a:rPr lang="de-DE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38619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</a:t>
            </a:r>
            <a:r>
              <a:rPr lang="de-DE" smtClean="0"/>
              <a:t>. </a:t>
            </a:r>
            <a:r>
              <a:rPr lang="de-DE" sz="4400" kern="120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Fragezeichen 2012</a:t>
            </a:r>
            <a:r>
              <a:rPr lang="de-DE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7584"/>
            <a:ext cx="8229600" cy="5257800"/>
          </a:xfrm>
        </p:spPr>
        <p:txBody>
          <a:bodyPr>
            <a:normAutofit/>
          </a:bodyPr>
          <a:lstStyle/>
          <a:p>
            <a:r>
              <a:rPr lang="de-DE" smtClean="0"/>
              <a:t>Urheberrecht 2013?</a:t>
            </a:r>
          </a:p>
          <a:p>
            <a:r>
              <a:rPr lang="de-DE" smtClean="0"/>
              <a:t>„Kampf der Kulturen“? Offenheit vs. geschlossene Angebote (Verlage und Apple)</a:t>
            </a:r>
          </a:p>
          <a:p>
            <a:r>
              <a:rPr lang="de-DE" smtClean="0"/>
              <a:t>Aufgabe des Kurators?</a:t>
            </a:r>
          </a:p>
          <a:p>
            <a:r>
              <a:rPr lang="de-DE" smtClean="0"/>
              <a:t>Treiber der Entwicklung?</a:t>
            </a:r>
          </a:p>
          <a:p>
            <a:pPr lvl="1"/>
            <a:r>
              <a:rPr lang="de-DE" smtClean="0"/>
              <a:t>Verlage? Apple?</a:t>
            </a:r>
          </a:p>
          <a:p>
            <a:pPr lvl="1"/>
            <a:r>
              <a:rPr lang="de-DE" smtClean="0"/>
              <a:t>„Community“</a:t>
            </a:r>
          </a:p>
          <a:p>
            <a:pPr lvl="1"/>
            <a:r>
              <a:rPr lang="de-DE" smtClean="0"/>
              <a:t>Politik? </a:t>
            </a:r>
          </a:p>
          <a:p>
            <a:pPr lvl="1"/>
            <a:r>
              <a:rPr lang="de-DE" smtClean="0"/>
              <a:t>…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802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957704" y="3618000"/>
            <a:ext cx="3240000" cy="3240000"/>
          </a:xfrm>
          <a:prstGeom prst="ellipse">
            <a:avLst/>
          </a:prstGeom>
          <a:solidFill>
            <a:srgbClr val="541F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b="1" spc="7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Gesellschaft </a:t>
            </a:r>
            <a:b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 Wandel</a:t>
            </a:r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Jöran Muuß-Merholz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de-DE" dirty="0" smtClean="0"/>
              <a:t>Diplom-Pädagoge, Verbindungsmann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79512" y="2349240"/>
            <a:ext cx="3240000" cy="3240000"/>
          </a:xfrm>
          <a:prstGeom prst="ellipse">
            <a:avLst/>
          </a:prstGeom>
          <a:solidFill>
            <a:srgbClr val="FF8C00">
              <a:alpha val="8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Bildung, </a:t>
            </a:r>
            <a:b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Lernen</a:t>
            </a:r>
          </a:p>
        </p:txBody>
      </p:sp>
      <p:sp>
        <p:nvSpPr>
          <p:cNvPr id="6" name="Ellipse 5"/>
          <p:cNvSpPr/>
          <p:nvPr/>
        </p:nvSpPr>
        <p:spPr>
          <a:xfrm>
            <a:off x="5724488" y="2348880"/>
            <a:ext cx="3240000" cy="3240000"/>
          </a:xfrm>
          <a:prstGeom prst="ellipse">
            <a:avLst/>
          </a:prstGeom>
          <a:solidFill>
            <a:srgbClr val="F303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r"/>
            <a:r>
              <a:rPr lang="de-DE" b="1" spc="7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digitale Medien, Kommunikation</a:t>
            </a:r>
            <a:endParaRPr lang="de-DE" b="1" spc="7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Grafik 8" descr="JundK-Logo(transparenterHG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288" y="397386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7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5846E-6 L 0.16945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85846E-6 L -0.1849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Ressourcen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Bretschneider, Muuß-Merholz und Schaumburg (2012): Whitepaper </a:t>
            </a:r>
            <a:r>
              <a:rPr lang="de-DE" dirty="0"/>
              <a:t>Open Educational Resources (OER) für Schulen in Deutschland </a:t>
            </a:r>
            <a:br>
              <a:rPr lang="de-DE" dirty="0"/>
            </a:br>
            <a:r>
              <a:rPr lang="de-DE" dirty="0" smtClean="0"/>
              <a:t>http://</a:t>
            </a:r>
            <a:r>
              <a:rPr lang="de-DE" dirty="0" err="1" smtClean="0"/>
              <a:t>joeran.de</a:t>
            </a:r>
            <a:r>
              <a:rPr lang="de-DE" dirty="0"/>
              <a:t>/</a:t>
            </a:r>
            <a:r>
              <a:rPr lang="de-DE" dirty="0" err="1"/>
              <a:t>oer</a:t>
            </a:r>
            <a:endParaRPr lang="de-DE" dirty="0" smtClean="0"/>
          </a:p>
          <a:p>
            <a:r>
              <a:rPr lang="de-DE" dirty="0"/>
              <a:t>Muuß-Merholz und Schaumburg (</a:t>
            </a:r>
            <a:r>
              <a:rPr lang="de-DE" dirty="0" smtClean="0"/>
              <a:t>2012): Das </a:t>
            </a:r>
            <a:r>
              <a:rPr lang="de-DE" dirty="0"/>
              <a:t>langsame Sterben des </a:t>
            </a:r>
            <a:r>
              <a:rPr lang="de-DE" dirty="0" smtClean="0"/>
              <a:t>Schulbuchs (Artikel für </a:t>
            </a:r>
            <a:r>
              <a:rPr lang="de-DE" dirty="0"/>
              <a:t>die taz) </a:t>
            </a:r>
            <a:br>
              <a:rPr lang="de-DE" dirty="0"/>
            </a:br>
            <a:r>
              <a:rPr lang="de-DE" dirty="0"/>
              <a:t>http://</a:t>
            </a:r>
            <a:r>
              <a:rPr lang="de-DE" dirty="0" err="1"/>
              <a:t>www.joeran.de</a:t>
            </a:r>
            <a:r>
              <a:rPr lang="de-DE" dirty="0"/>
              <a:t>/das-langsame-sterben-des-schulbuchs/</a:t>
            </a:r>
            <a:endParaRPr lang="de-DE" dirty="0" smtClean="0"/>
          </a:p>
          <a:p>
            <a:r>
              <a:rPr lang="de-DE" dirty="0" smtClean="0"/>
              <a:t>Kampagne „Digitale Lehrmittelfreiheit“ von D64 (SPD-naher Think Tank)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http://lehrmittelfreiheit.d-64.org</a:t>
            </a:r>
            <a:r>
              <a:rPr lang="de-DE" dirty="0" smtClean="0"/>
              <a:t>/</a:t>
            </a:r>
          </a:p>
          <a:p>
            <a:r>
              <a:rPr lang="de-DE" dirty="0"/>
              <a:t>http://</a:t>
            </a:r>
            <a:r>
              <a:rPr lang="de-DE" dirty="0" smtClean="0"/>
              <a:t>cc</a:t>
            </a:r>
            <a:r>
              <a:rPr lang="de-DE" dirty="0"/>
              <a:t>-</a:t>
            </a:r>
            <a:r>
              <a:rPr lang="de-DE" dirty="0" err="1"/>
              <a:t>your</a:t>
            </a:r>
            <a:r>
              <a:rPr lang="de-DE" dirty="0"/>
              <a:t>-</a:t>
            </a:r>
            <a:r>
              <a:rPr lang="de-DE" dirty="0" err="1"/>
              <a:t>edu.de</a:t>
            </a:r>
            <a:r>
              <a:rPr lang="de-DE" dirty="0"/>
              <a:t> führt verschiedene Websites mit offenen Bildungsmaterialien auf und erklärt die Grundsätze von offenen Lizenzen.</a:t>
            </a:r>
          </a:p>
          <a:p>
            <a:r>
              <a:rPr lang="de-DE" smtClean="0"/>
              <a:t>http://freiebildungsmedien.de Initiative zur Bündelung von OER-Aktivitäten in Deutschland</a:t>
            </a:r>
          </a:p>
          <a:p>
            <a:r>
              <a:rPr lang="de-DE" smtClean="0"/>
              <a:t>http</a:t>
            </a:r>
            <a:r>
              <a:rPr lang="de-DE" dirty="0"/>
              <a:t>://</a:t>
            </a:r>
            <a:r>
              <a:rPr lang="de-DE" smtClean="0"/>
              <a:t>segu</a:t>
            </a:r>
            <a:r>
              <a:rPr lang="de-DE" dirty="0" err="1"/>
              <a:t>-geschichte.de</a:t>
            </a:r>
            <a:r>
              <a:rPr lang="de-DE" dirty="0"/>
              <a:t> stellt offene Materialien auf einer Lernplattform für selbstgesteuerten </a:t>
            </a:r>
            <a:r>
              <a:rPr lang="de-DE"/>
              <a:t>Geschichtsunterricht </a:t>
            </a:r>
            <a:r>
              <a:rPr lang="de-DE" smtClean="0"/>
              <a:t>zusammen.</a:t>
            </a:r>
          </a:p>
          <a:p>
            <a:r>
              <a:rPr lang="de-DE" smtClean="0"/>
              <a:t>demnächst: eine </a:t>
            </a:r>
            <a:r>
              <a:rPr lang="de-DE" smtClean="0"/>
              <a:t>Veranstaltung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844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</a:t>
            </a:r>
            <a:r>
              <a:rPr lang="de-DE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Diskussion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smtClean="0"/>
              <a:t>Danke bis hierher!</a:t>
            </a:r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endParaRPr lang="de-DE" smtClean="0"/>
          </a:p>
          <a:p>
            <a:pPr>
              <a:buNone/>
            </a:pPr>
            <a:r>
              <a:rPr lang="de-DE" smtClean="0"/>
              <a:t>Jöran Muuß-Merholz</a:t>
            </a:r>
          </a:p>
          <a:p>
            <a:pPr>
              <a:buNone/>
            </a:pPr>
            <a:r>
              <a:rPr lang="de-DE" smtClean="0"/>
              <a:t>www.joeran.de</a:t>
            </a:r>
          </a:p>
          <a:p>
            <a:pPr>
              <a:buNone/>
            </a:pPr>
            <a:r>
              <a:rPr lang="de-DE" smtClean="0"/>
              <a:t>@jmm_hamburg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mtClean="0"/>
              <a:t>Lehrer als Remixkünstler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Recht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Begriffsklärung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Exkurs: Lizenzen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Betroffene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Hoffnungen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Knackpunkte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Fragezeichen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Ressourcen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Sonstiges</a:t>
            </a:r>
          </a:p>
        </p:txBody>
      </p:sp>
    </p:spTree>
    <p:extLst>
      <p:ext uri="{BB962C8B-B14F-4D97-AF65-F5344CB8AC3E}">
        <p14:creationId xmlns:p14="http://schemas.microsoft.com/office/powerpoint/2010/main" xmlns="" val="8443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5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Und Sie so?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Wer von Ihnen ist Lehrer?</a:t>
            </a:r>
          </a:p>
          <a:p>
            <a:pPr>
              <a:buNone/>
            </a:pPr>
            <a:r>
              <a:rPr lang="de-DE" dirty="0" smtClean="0"/>
              <a:t>Wer von Ihnen nutzt einen </a:t>
            </a:r>
            <a:r>
              <a:rPr lang="de-DE" u="sng" dirty="0" smtClean="0"/>
              <a:t>rein</a:t>
            </a:r>
            <a:r>
              <a:rPr lang="de-DE" dirty="0" smtClean="0"/>
              <a:t> dienstlichen Computer?</a:t>
            </a:r>
          </a:p>
          <a:p>
            <a:pPr>
              <a:buNone/>
            </a:pPr>
            <a:r>
              <a:rPr lang="de-DE" dirty="0" smtClean="0"/>
              <a:t>Wer </a:t>
            </a:r>
            <a:r>
              <a:rPr lang="de-DE" dirty="0"/>
              <a:t>von Ihnen </a:t>
            </a:r>
            <a:r>
              <a:rPr lang="de-DE" dirty="0" smtClean="0"/>
              <a:t>sucht Lehr</a:t>
            </a:r>
            <a:r>
              <a:rPr lang="de-DE" dirty="0"/>
              <a:t>-Lern-Materialien im Internet?</a:t>
            </a:r>
          </a:p>
          <a:p>
            <a:pPr>
              <a:buNone/>
            </a:pPr>
            <a:r>
              <a:rPr lang="de-DE" dirty="0" smtClean="0"/>
              <a:t>Wer von </a:t>
            </a:r>
            <a:r>
              <a:rPr lang="de-DE" smtClean="0"/>
              <a:t>Ihnen veröffentlicht </a:t>
            </a:r>
            <a:r>
              <a:rPr lang="de-DE" dirty="0" smtClean="0"/>
              <a:t>Lehr-Lern-Materialien im </a:t>
            </a:r>
            <a:r>
              <a:rPr lang="de-DE" smtClean="0"/>
              <a:t>Internet?</a:t>
            </a:r>
          </a:p>
          <a:p>
            <a:pPr>
              <a:buNone/>
            </a:pPr>
            <a:r>
              <a:rPr lang="de-DE" smtClean="0"/>
              <a:t>Wer von Ihnen besitzt </a:t>
            </a:r>
            <a:r>
              <a:rPr lang="de-DE" u="sng" smtClean="0"/>
              <a:t>keinen</a:t>
            </a:r>
            <a:r>
              <a:rPr lang="de-DE" smtClean="0"/>
              <a:t> Scanner?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Wer von Ihnen kennt § 52a </a:t>
            </a:r>
            <a:r>
              <a:rPr lang="de-DE" dirty="0" err="1" smtClean="0"/>
              <a:t>Urhg</a:t>
            </a:r>
            <a:r>
              <a:rPr lang="de-DE" dirty="0" smtClean="0"/>
              <a:t>?</a:t>
            </a:r>
          </a:p>
          <a:p>
            <a:pPr>
              <a:buNone/>
            </a:pPr>
            <a:r>
              <a:rPr lang="de-DE" dirty="0" smtClean="0"/>
              <a:t>Fallen auch Schulbücher </a:t>
            </a:r>
            <a:r>
              <a:rPr lang="de-DE" dirty="0"/>
              <a:t>unter § 52a </a:t>
            </a:r>
            <a:r>
              <a:rPr lang="de-DE" err="1" smtClean="0"/>
              <a:t>Urhg</a:t>
            </a:r>
            <a:r>
              <a:rPr lang="de-DE" smtClean="0"/>
              <a:t>?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Fahrplan mit 10 Stationen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Lehrer als </a:t>
            </a:r>
            <a:r>
              <a:rPr lang="de-DE" dirty="0" err="1" smtClean="0"/>
              <a:t>Remixkünstler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Recht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Begriffsklärung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Exkurs: Lizenzen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Betroffene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Hoffnungen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Knackpunkte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Fragezeichen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Ressourcen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Diskussion</a:t>
            </a:r>
          </a:p>
        </p:txBody>
      </p:sp>
    </p:spTree>
    <p:extLst>
      <p:ext uri="{BB962C8B-B14F-4D97-AF65-F5344CB8AC3E}">
        <p14:creationId xmlns:p14="http://schemas.microsoft.com/office/powerpoint/2010/main" xmlns="" val="36629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Lehrer als </a:t>
            </a:r>
            <a:r>
              <a:rPr lang="de-DE" dirty="0" err="1" smtClean="0"/>
              <a:t>Remixkünstler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Rip-Mix-Burn als (vermeintlich) digitale Kultur,</a:t>
            </a:r>
            <a:br>
              <a:rPr lang="de-DE" smtClean="0"/>
            </a:br>
            <a:r>
              <a:rPr lang="de-DE" smtClean="0"/>
              <a:t>heute wohl „Rip-Mix-Copy“</a:t>
            </a:r>
            <a:endParaRPr lang="de-DE" dirty="0" smtClean="0"/>
          </a:p>
          <a:p>
            <a:r>
              <a:rPr lang="de-DE" smtClean="0"/>
              <a:t>Lehrer sind Meister im Umgang mit Schere (Rip), Klebestift (Mix) und Kopierer (Copy).</a:t>
            </a:r>
            <a:endParaRPr lang="de-DE" dirty="0" smtClean="0"/>
          </a:p>
          <a:p>
            <a:r>
              <a:rPr lang="de-DE" smtClean="0"/>
              <a:t>Anzahl der Kopien / Jahr: 400 Mio. (offiziell und auf Schulgeräten)</a:t>
            </a:r>
          </a:p>
          <a:p>
            <a:r>
              <a:rPr lang="de-DE" smtClean="0"/>
              <a:t>wachsende Kultur des Teilens: Sharing </a:t>
            </a:r>
            <a:r>
              <a:rPr lang="de-DE" dirty="0" smtClean="0"/>
              <a:t>/ Teamarbeit</a:t>
            </a:r>
          </a:p>
          <a:p>
            <a:r>
              <a:rPr lang="de-DE" smtClean="0"/>
              <a:t>Lehrer entdecken Vorteile digitaler Werkzeuge und Plattformen.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90416" y="6581001"/>
            <a:ext cx="2553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smtClean="0"/>
              <a:t>Foto: CC-by-2.0 by </a:t>
            </a:r>
            <a:r>
              <a:rPr lang="de-DE" sz="1200" smtClean="0">
                <a:hlinkClick r:id="rId3"/>
              </a:rPr>
              <a:t>chip.hedler</a:t>
            </a:r>
            <a:r>
              <a:rPr lang="de-DE" sz="1200" smtClean="0"/>
              <a:t> / flickr</a:t>
            </a:r>
            <a:endParaRPr lang="de-DE" sz="1200"/>
          </a:p>
        </p:txBody>
      </p:sp>
      <p:pic>
        <p:nvPicPr>
          <p:cNvPr id="5" name="Grafik 4" descr="copy and paste set cc by 20 by chip hedler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01008"/>
            <a:ext cx="4968552" cy="33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1. Lehrer als Remixkünstler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mtClean="0"/>
              <a:t>Paradoxe Situation 2012: Wir </a:t>
            </a:r>
            <a:r>
              <a:rPr lang="de-DE" dirty="0" smtClean="0"/>
              <a:t>haben 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mit digitalen Werkzeugen und Plattformen beste Möglichkeiten für Remix und Austausch,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Anforderungen an Schule </a:t>
            </a:r>
            <a:r>
              <a:rPr lang="de-DE" smtClean="0"/>
              <a:t>und Pädagogik, die Remix und Austausch als Fundament sehen,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also einen historischen Glücksfall!</a:t>
            </a:r>
          </a:p>
          <a:p>
            <a:pPr marL="514350" indent="-514350">
              <a:buNone/>
            </a:pPr>
            <a:r>
              <a:rPr lang="de-DE" smtClean="0"/>
              <a:t>	ein Verbot für digitales Remixen.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971600" y="5119092"/>
            <a:ext cx="576064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666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</a:t>
            </a:r>
            <a:r>
              <a:rPr lang="de-DE" smtClean="0"/>
              <a:t>. Urheberrecht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smtClean="0"/>
              <a:t>Diskussion auch im Bereich Schule spätestens seit sog.„Schultrojaner“ im Herbst 2011</a:t>
            </a:r>
          </a:p>
          <a:p>
            <a:pPr>
              <a:buNone/>
            </a:pPr>
            <a:r>
              <a:rPr lang="de-DE" smtClean="0"/>
              <a:t>Kopieren im </a:t>
            </a:r>
            <a:r>
              <a:rPr lang="de-DE" u="sng" smtClean="0"/>
              <a:t>analogen</a:t>
            </a:r>
            <a:r>
              <a:rPr lang="de-DE" smtClean="0"/>
              <a:t> Bereich ist z.T. über Pauschalvergütungen geregelt </a:t>
            </a:r>
            <a:br>
              <a:rPr lang="de-DE" smtClean="0"/>
            </a:br>
            <a:r>
              <a:rPr lang="de-DE" sz="3000" smtClean="0"/>
              <a:t>(max. 12 Seiten / 20% etc. </a:t>
            </a:r>
            <a:r>
              <a:rPr lang="de-DE" sz="3000" smtClean="0">
                <a:sym typeface="Wingdings" pitchFamily="2" charset="2"/>
              </a:rPr>
              <a:t> schulbuchkopie.de</a:t>
            </a:r>
            <a:r>
              <a:rPr lang="de-DE" sz="3000" smtClean="0"/>
              <a:t>)</a:t>
            </a:r>
            <a:endParaRPr lang="de-DE" sz="2400" smtClean="0"/>
          </a:p>
          <a:p>
            <a:pPr>
              <a:buNone/>
            </a:pPr>
            <a:r>
              <a:rPr lang="de-DE" smtClean="0"/>
              <a:t>Regelungen nach §52a UrhG für digitales Speichern </a:t>
            </a:r>
          </a:p>
          <a:p>
            <a:pPr lvl="1"/>
            <a:r>
              <a:rPr lang="de-DE" smtClean="0"/>
              <a:t>auf dem Schulserver,</a:t>
            </a:r>
          </a:p>
          <a:p>
            <a:pPr lvl="1"/>
            <a:r>
              <a:rPr lang="de-DE" smtClean="0"/>
              <a:t>bezieht sich aber </a:t>
            </a:r>
            <a:r>
              <a:rPr lang="de-DE" u="sng" smtClean="0"/>
              <a:t>nicht</a:t>
            </a:r>
            <a:r>
              <a:rPr lang="de-DE" smtClean="0"/>
              <a:t> auf Unterrichtswerke,</a:t>
            </a:r>
          </a:p>
          <a:p>
            <a:pPr lvl="1"/>
            <a:r>
              <a:rPr lang="de-DE" smtClean="0"/>
              <a:t>läuft Ende 2012 aus.</a:t>
            </a:r>
          </a:p>
          <a:p>
            <a:pPr>
              <a:buNone/>
            </a:pPr>
            <a:r>
              <a:rPr lang="de-DE" u="sng" smtClean="0"/>
              <a:t>Jegliche</a:t>
            </a:r>
            <a:r>
              <a:rPr lang="de-DE" smtClean="0"/>
              <a:t> Digitalisierung von Unterrichtswerken ist nicht gestattet.</a:t>
            </a:r>
          </a:p>
          <a:p>
            <a:pPr>
              <a:buNone/>
            </a:pPr>
            <a:r>
              <a:rPr lang="de-DE" smtClean="0"/>
              <a:t>für die Schule häufig problematische Einschränkung „kommerzielle Zwecke“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602818" y="6608385"/>
            <a:ext cx="2505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smtClean="0"/>
              <a:t>Foto: CC-by-2.0 by </a:t>
            </a:r>
            <a:r>
              <a:rPr lang="de-DE" sz="1200" smtClean="0">
                <a:hlinkClick r:id="rId3"/>
              </a:rPr>
              <a:t>Ed Yourdon</a:t>
            </a:r>
            <a:r>
              <a:rPr lang="de-DE" sz="1200" smtClean="0"/>
              <a:t> / flickr</a:t>
            </a:r>
            <a:endParaRPr lang="de-DE" sz="1200"/>
          </a:p>
        </p:txBody>
      </p:sp>
      <p:pic>
        <p:nvPicPr>
          <p:cNvPr id="5" name="Grafik 4" descr="duennes Eis - Foto CC-by-2.0 by Ed Yourdon  flick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196752"/>
            <a:ext cx="812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Vorgeschichte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mtClean="0"/>
              <a:t>2001: MIT „Open Courseware“ </a:t>
            </a:r>
          </a:p>
          <a:p>
            <a:pPr>
              <a:buNone/>
            </a:pPr>
            <a:r>
              <a:rPr lang="de-DE" smtClean="0"/>
              <a:t>2002: UNESCO prägt „</a:t>
            </a:r>
            <a:r>
              <a:rPr lang="de-DE" i="1" smtClean="0"/>
              <a:t>Open </a:t>
            </a:r>
            <a:br>
              <a:rPr lang="de-DE" i="1" smtClean="0"/>
            </a:br>
            <a:r>
              <a:rPr lang="de-DE" i="1" smtClean="0"/>
              <a:t>Educational Resources</a:t>
            </a:r>
            <a:r>
              <a:rPr lang="de-DE" smtClean="0"/>
              <a:t>“</a:t>
            </a:r>
          </a:p>
          <a:p>
            <a:pPr>
              <a:buNone/>
            </a:pPr>
            <a:r>
              <a:rPr lang="de-DE" smtClean="0"/>
              <a:t>2007: Cape Town Declation</a:t>
            </a:r>
          </a:p>
          <a:p>
            <a:pPr>
              <a:buNone/>
            </a:pPr>
            <a:r>
              <a:rPr lang="de-DE" smtClean="0"/>
              <a:t>2009: California Digital Textbook Initiative</a:t>
            </a:r>
          </a:p>
          <a:p>
            <a:pPr>
              <a:buNone/>
            </a:pPr>
            <a:r>
              <a:rPr lang="de-DE" smtClean="0"/>
              <a:t>2011: „Schultrojaner“</a:t>
            </a:r>
          </a:p>
          <a:p>
            <a:pPr>
              <a:buNone/>
            </a:pPr>
            <a:r>
              <a:rPr lang="de-DE" smtClean="0"/>
              <a:t>2012: UNESCO Nachfolge-Konferenz</a:t>
            </a: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83327"/>
            <a:ext cx="3275856" cy="2177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78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OER </a:t>
            </a:r>
            <a:r>
              <a:rPr lang="de-DE"/>
              <a:t>– </a:t>
            </a:r>
            <a:r>
              <a:rPr lang="de-DE" smtClean="0"/>
              <a:t>Begriffsklärung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i="1" smtClean="0"/>
              <a:t>Open Educational Resources</a:t>
            </a:r>
            <a:r>
              <a:rPr lang="de-DE" smtClean="0"/>
              <a:t/>
            </a:r>
            <a:br>
              <a:rPr lang="de-DE" smtClean="0"/>
            </a:br>
            <a:r>
              <a:rPr lang="de-DE" i="1" smtClean="0"/>
              <a:t>offene / freie Lehr- und Lernmaterialien (?)</a:t>
            </a:r>
          </a:p>
          <a:p>
            <a:pPr>
              <a:buNone/>
            </a:pPr>
            <a:r>
              <a:rPr lang="de-DE" smtClean="0"/>
              <a:t>kein Konsens zur Definition</a:t>
            </a:r>
          </a:p>
          <a:p>
            <a:pPr>
              <a:buNone/>
            </a:pPr>
            <a:r>
              <a:rPr lang="de-DE" smtClean="0"/>
              <a:t>	weder zu „offen“ / „frei“</a:t>
            </a:r>
          </a:p>
          <a:p>
            <a:pPr>
              <a:buNone/>
            </a:pPr>
            <a:r>
              <a:rPr lang="de-DE" smtClean="0"/>
              <a:t>	noch zu „</a:t>
            </a:r>
            <a:r>
              <a:rPr lang="de-DE" i="1" smtClean="0"/>
              <a:t>Lehr- und Lernmaterialien“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33478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#googlequiz&amp;quot;&quot;/&gt;&lt;property id=&quot;20307&quot; value=&quot;256&quot;/&gt;&lt;/object&gt;&lt;object type=&quot;3&quot; unique_id=&quot;10005&quot;&gt;&lt;property id=&quot;20148&quot; value=&quot;5&quot;/&gt;&lt;property id=&quot;20300&quot; value=&quot;Slide 6 - &amp;quot;A. Exotenbegriffe&amp;quot;&quot;/&gt;&lt;property id=&quot;20307&quot; value=&quot;257&quot;/&gt;&lt;/object&gt;&lt;object type=&quot;3&quot; unique_id=&quot;10107&quot;&gt;&lt;property id=&quot;20148&quot; value=&quot;5&quot;/&gt;&lt;property id=&quot;20300&quot; value=&quot;Slide 7 - &amp;quot;B. Gemeinsame Begriffe&amp;quot;&quot;/&gt;&lt;property id=&quot;20307&quot; value=&quot;259&quot;/&gt;&lt;/object&gt;&lt;object type=&quot;3&quot; unique_id=&quot;10186&quot;&gt;&lt;property id=&quot;20148&quot; value=&quot;5&quot;/&gt;&lt;property id=&quot;20300&quot; value=&quot;Slide 8 - &amp;quot;C. Satzfragmente verlängern&amp;quot;&quot;/&gt;&lt;property id=&quot;20307&quot; value=&quot;260&quot;/&gt;&lt;/object&gt;&lt;object type=&quot;3&quot; unique_id=&quot;10334&quot;&gt;&lt;property id=&quot;20148&quot; value=&quot;5&quot;/&gt;&lt;property id=&quot;20300&quot; value=&quot;Slide 9 - &amp;quot;D. Site-Search&amp;quot;&quot;/&gt;&lt;property id=&quot;20307&quot; value=&quot;261&quot;/&gt;&lt;/object&gt;&lt;object type=&quot;3&quot; unique_id=&quot;10455&quot;&gt;&lt;property id=&quot;20148&quot; value=&quot;5&quot;/&gt;&lt;property id=&quot;20300&quot; value=&quot;Slide 11 - &amp;quot;F. Bildersuche&amp;quot;&quot;/&gt;&lt;property id=&quot;20307&quot; value=&quot;262&quot;/&gt;&lt;/object&gt;&lt;object type=&quot;3&quot; unique_id=&quot;10555&quot;&gt;&lt;property id=&quot;20148&quot; value=&quot;5&quot;/&gt;&lt;property id=&quot;20300&quot; value=&quot;Slide 10 - &amp;quot;E. Deutschlandreise&amp;quot;&quot;/&gt;&lt;property id=&quot;20307&quot; value=&quot;263&quot;/&gt;&lt;/object&gt;&lt;object type=&quot;3&quot; unique_id=&quot;10602&quot;&gt;&lt;property id=&quot;20148&quot; value=&quot;5&quot;/&gt;&lt;property id=&quot;20300&quot; value=&quot;Slide 12 - &amp;quot;G. Stechen: Googlewhack&amp;quot;&quot;/&gt;&lt;property id=&quot;20307&quot; value=&quot;264&quot;/&gt;&lt;/object&gt;&lt;object type=&quot;3&quot; unique_id=&quot;10683&quot;&gt;&lt;property id=&quot;20148&quot; value=&quot;5&quot;/&gt;&lt;property id=&quot;20300&quot; value=&quot;Slide 3 - &amp;quot;Regeln&amp;quot;&quot;/&gt;&lt;property id=&quot;20307&quot; value=&quot;265&quot;/&gt;&lt;/object&gt;&lt;object type=&quot;3&quot; unique_id=&quot;10684&quot;&gt;&lt;property id=&quot;20148&quot; value=&quot;5&quot;/&gt;&lt;property id=&quot;20300&quot; value=&quot;Slide 4 - &amp;quot;Ablauf&amp;quot;&quot;/&gt;&lt;property id=&quot;20307&quot; value=&quot;266&quot;/&gt;&lt;/object&gt;&lt;object type=&quot;3&quot; unique_id=&quot;11033&quot;&gt;&lt;property id=&quot;20148&quot; value=&quot;5&quot;/&gt;&lt;property id=&quot;20300&quot; value=&quot;Slide 5 - &amp;quot;Punkte und Preise&amp;quot;&quot;/&gt;&lt;property id=&quot;20307&quot; value=&quot;267&quot;/&gt;&lt;/object&gt;&lt;object type=&quot;3&quot; unique_id=&quot;11047&quot;&gt;&lt;property id=&quot;20148&quot; value=&quot;5&quot;/&gt;&lt;property id=&quot;20300&quot; value=&quot;Slide 2 - &amp;quot;Vorbereitung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1114</Words>
  <Application>Microsoft Office PowerPoint</Application>
  <PresentationFormat>Bildschirmpräsentation (4:3)</PresentationFormat>
  <Paragraphs>255</Paragraphs>
  <Slides>21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OER –Was bedeuten  Open Educational Resources für Pädagogik und Urheberrecht? </vt:lpstr>
      <vt:lpstr>Jöran Muuß-Merholz</vt:lpstr>
      <vt:lpstr>Und Sie so?</vt:lpstr>
      <vt:lpstr>Fahrplan mit 10 Stationen</vt:lpstr>
      <vt:lpstr>1. Lehrer als Remixkünstler</vt:lpstr>
      <vt:lpstr>1. Lehrer als Remixkünstler II</vt:lpstr>
      <vt:lpstr>2. Urheberrecht</vt:lpstr>
      <vt:lpstr>3. OER – Vorgeschichte</vt:lpstr>
      <vt:lpstr>3. OER – Begriffsklärung I</vt:lpstr>
      <vt:lpstr>3. OER – Begriffsklärung II</vt:lpstr>
      <vt:lpstr>3. OER – Begriffsklärung III</vt:lpstr>
      <vt:lpstr>4. Exkurs: Freie Lizenzen</vt:lpstr>
      <vt:lpstr>Folie 13</vt:lpstr>
      <vt:lpstr>5. Betroffene von (O)ER</vt:lpstr>
      <vt:lpstr>6. Hoffnungen I </vt:lpstr>
      <vt:lpstr>6. Hoffnungen II </vt:lpstr>
      <vt:lpstr>7. Knackpunkte I </vt:lpstr>
      <vt:lpstr>7. Knackpunkte II </vt:lpstr>
      <vt:lpstr>8. Fragezeichen 2012 </vt:lpstr>
      <vt:lpstr>9. Ressourcen </vt:lpstr>
      <vt:lpstr>10. Diskussion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jmm</dc:creator>
  <cp:lastModifiedBy>jmm</cp:lastModifiedBy>
  <cp:revision>516</cp:revision>
  <dcterms:created xsi:type="dcterms:W3CDTF">2011-03-17T15:52:52Z</dcterms:created>
  <dcterms:modified xsi:type="dcterms:W3CDTF">2012-06-22T13:20:44Z</dcterms:modified>
</cp:coreProperties>
</file>