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303" r:id="rId12"/>
    <p:sldId id="304" r:id="rId13"/>
    <p:sldId id="294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280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24489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80000" autoAdjust="0"/>
  </p:normalViewPr>
  <p:slideViewPr>
    <p:cSldViewPr>
      <p:cViewPr varScale="1">
        <p:scale>
          <a:sx n="58" d="100"/>
          <a:sy n="58" d="100"/>
        </p:scale>
        <p:origin x="-18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3132" y="-84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FA5B1A-73F3-47EE-82C2-A803D6CC7A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04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0BCEBC-BCC3-4906-A684-F86B0FE5F5CC}" type="slidenum">
              <a:rPr lang="de-DE" sz="1200" smtClean="0"/>
              <a:pPr eaLnBrk="1" hangingPunct="1"/>
              <a:t>1</a:t>
            </a:fld>
            <a:endParaRPr lang="de-DE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Tagesdaten 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Verfassungswidrig</a:t>
            </a:r>
          </a:p>
          <a:p>
            <a:r>
              <a:rPr lang="de-DE" dirty="0" smtClean="0"/>
              <a:t>Eine Vorratsdatenspeicherung verstoße laut Bundesverfassungsgericht</a:t>
            </a:r>
            <a:r>
              <a:rPr lang="de-DE" baseline="0" dirty="0" smtClean="0"/>
              <a:t> gegen Art. 10 (1) des Grundgesetzes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de-DE" sz="2400" b="0" i="0" u="none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64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de-DE" dirty="0" smtClean="0"/>
              <a:t>Der gewählte Netzwerkschlüssel sollte möglichst komplex sein; empfohlen werden 63 Zeichen, die am besten große und kleine Buchstaben, Sonderzeichen sowie Ziffern enthalten.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Beim Einrichten des WLANs legen Benutzer dazu am Router einmalig einen sogenannten </a:t>
            </a:r>
            <a:r>
              <a:rPr lang="de-DE" dirty="0" err="1" smtClean="0"/>
              <a:t>Pre-shared</a:t>
            </a:r>
            <a:r>
              <a:rPr lang="de-DE" dirty="0" smtClean="0"/>
              <a:t> Key (PSK) fest. Er wird verwendet, um zu Beginn neue Sitzungsschlüssel zwischen Endgerät und Basisstation auszuhandeln - für die eigentliche Datenverschlüsselung.</a:t>
            </a:r>
          </a:p>
          <a:p>
            <a:pPr algn="just">
              <a:lnSpc>
                <a:spcPct val="150000"/>
              </a:lnSpc>
            </a:pPr>
            <a:endParaRPr lang="de-DE" dirty="0" smtClean="0"/>
          </a:p>
          <a:p>
            <a:pPr algn="just">
              <a:lnSpc>
                <a:spcPct val="150000"/>
              </a:lnSpc>
            </a:pPr>
            <a:r>
              <a:rPr lang="de-DE" dirty="0" smtClean="0"/>
              <a:t>Weitere Möglichkeiten: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Beschränkung der sogenannten MAC-Adressen am Router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Zudem sollten das am Router eingetragene SSID-Signal und die Kennwörter der Netzwerkgeräte nach dem Kauf geändert werden, da sie meist mit standardisierten Passwörtern ausgeliefert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Was ist FreeBSD?</a:t>
            </a:r>
          </a:p>
          <a:p>
            <a:endParaRPr lang="de-DE" b="1" dirty="0" smtClean="0"/>
          </a:p>
          <a:p>
            <a:r>
              <a:rPr lang="de-DE" dirty="0" smtClean="0"/>
              <a:t>FreeBSD ist ein modernes Betriebssystem für x86 kompatible (einschließlich Pentium® und Athlon™), amd64-kompatible (einschließlich </a:t>
            </a:r>
            <a:r>
              <a:rPr lang="de-DE" dirty="0" err="1" smtClean="0"/>
              <a:t>Opteron</a:t>
            </a:r>
            <a:r>
              <a:rPr lang="de-DE" dirty="0" smtClean="0"/>
              <a:t>™, Athlon™64 und EM64T), ARM, IA-64, PC-98, PowerPC und </a:t>
            </a:r>
            <a:r>
              <a:rPr lang="de-DE" dirty="0" err="1" smtClean="0"/>
              <a:t>UltraSPARC</a:t>
            </a:r>
            <a:r>
              <a:rPr lang="de-DE" dirty="0" smtClean="0"/>
              <a:t>®-Architekturen. FreeBSD ist eine Weiterentwicklung von BSD, dem UNIX®-Betriebssystem der University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California</a:t>
            </a:r>
            <a:r>
              <a:rPr lang="de-DE" dirty="0" smtClean="0"/>
              <a:t>, Berkeley.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Start</a:t>
            </a:r>
            <a:r>
              <a:rPr lang="de-DE" baseline="0" dirty="0" smtClean="0"/>
              <a:t> auch durch CD möglich, Speicherung der Daten auf Compact Flash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FA5B1A-73F3-47EE-82C2-A803D6CC7ADA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03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293688" y="2679700"/>
            <a:ext cx="8853487" cy="4203700"/>
          </a:xfrm>
          <a:prstGeom prst="rect">
            <a:avLst/>
          </a:prstGeom>
          <a:solidFill>
            <a:srgbClr val="24489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de-DE" sz="4800">
              <a:solidFill>
                <a:srgbClr val="244894"/>
              </a:solidFill>
              <a:latin typeface="Times" pitchFamily="18" charset="0"/>
            </a:endParaRPr>
          </a:p>
        </p:txBody>
      </p:sp>
      <p:pic>
        <p:nvPicPr>
          <p:cNvPr id="5" name="Picture 8" descr="Streif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HM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914400" y="57150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531813" y="293688"/>
            <a:ext cx="38095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defRPr/>
            </a:pPr>
            <a:r>
              <a:rPr lang="de-DE" sz="1200" b="1" dirty="0" smtClean="0">
                <a:solidFill>
                  <a:srgbClr val="244894"/>
                </a:solidFill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867400" y="6308725"/>
            <a:ext cx="29527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 eaLnBrk="0" hangingPunct="0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© HKM /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AfL 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Enrico Dörrich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813" y="1668463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de-DE" noProof="0" smtClean="0"/>
              <a:t>Einzeiliger oder zweizeiliger</a:t>
            </a:r>
            <a:br>
              <a:rPr lang="de-DE" noProof="0" smtClean="0"/>
            </a:br>
            <a:r>
              <a:rPr lang="de-DE" noProof="0" smtClean="0"/>
              <a:t>Titel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1813" y="3122613"/>
            <a:ext cx="6400800" cy="1752600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Untertitel der Präsentation</a:t>
            </a:r>
          </a:p>
        </p:txBody>
      </p:sp>
      <p:sp>
        <p:nvSpPr>
          <p:cNvPr id="10" name="Rectangle 1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324600"/>
            <a:ext cx="44196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Bebra, März 2012</a:t>
            </a:r>
          </a:p>
        </p:txBody>
      </p:sp>
    </p:spTree>
    <p:extLst>
      <p:ext uri="{BB962C8B-B14F-4D97-AF65-F5344CB8AC3E}">
        <p14:creationId xmlns:p14="http://schemas.microsoft.com/office/powerpoint/2010/main" val="3021276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Kassel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19369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61113" y="838200"/>
            <a:ext cx="19431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1813" y="838200"/>
            <a:ext cx="56769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Kassel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43553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Bebra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220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Bebra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3770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18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42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Bebra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9978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</a:t>
            </a:r>
            <a:r>
              <a:rPr lang="de-DE" err="1"/>
              <a:t>Bebral</a:t>
            </a:r>
            <a:endParaRPr lang="de-DE"/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72846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Kassel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97857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Kassel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145794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Kassel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40627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Hessisches Kultusministerium / Staatliches Schulamt Kassel</a:t>
            </a:r>
          </a:p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32739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8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/>
            </a:r>
            <a:br>
              <a:rPr lang="de-DE" smtClean="0"/>
            </a:br>
            <a:endParaRPr lang="de-D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1813" y="293688"/>
            <a:ext cx="3608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24489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Hessisches Kultusministerium / Staatliches Schulamt Bebra</a:t>
            </a:r>
          </a:p>
          <a:p>
            <a:pPr>
              <a:defRPr/>
            </a:pPr>
            <a:endParaRPr lang="de-DE"/>
          </a:p>
        </p:txBody>
      </p:sp>
      <p:pic>
        <p:nvPicPr>
          <p:cNvPr id="2" name="Picture 7" descr="Streife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63"/>
            <a:ext cx="290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 descr="HM_RGB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73063"/>
            <a:ext cx="638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608013" y="6324600"/>
            <a:ext cx="441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just" eaLnBrk="0" hangingPunct="0">
              <a:lnSpc>
                <a:spcPct val="150000"/>
              </a:lnSpc>
            </a:pPr>
            <a:r>
              <a:rPr lang="de-DE" sz="1200" dirty="0" smtClean="0">
                <a:solidFill>
                  <a:srgbClr val="244894"/>
                </a:solidFill>
                <a:latin typeface="Times New Roman" pitchFamily="18" charset="0"/>
                <a:cs typeface="Times New Roman" pitchFamily="18" charset="0"/>
              </a:rPr>
              <a:t>Fuldatal, </a:t>
            </a:r>
            <a:r>
              <a:rPr lang="de-DE" sz="1200" dirty="0">
                <a:solidFill>
                  <a:srgbClr val="244894"/>
                </a:solidFill>
                <a:latin typeface="Times New Roman" pitchFamily="18" charset="0"/>
                <a:cs typeface="Times New Roman" pitchFamily="18" charset="0"/>
              </a:rPr>
              <a:t>Juni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4" r:id="rId2"/>
    <p:sldLayoutId id="2147483745" r:id="rId3"/>
    <p:sldLayoutId id="2147483746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push dir="u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244894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>
          <a:solidFill>
            <a:srgbClr val="3333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38300"/>
            <a:ext cx="7772400" cy="1143000"/>
          </a:xfrm>
        </p:spPr>
        <p:txBody>
          <a:bodyPr/>
          <a:lstStyle/>
          <a:p>
            <a:pPr algn="ctr" eaLnBrk="1" hangingPunct="1"/>
            <a:r>
              <a:rPr lang="de-D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Amt für </a:t>
            </a:r>
            <a:r>
              <a:rPr lang="de-D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de-D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ehrerbildung - RWS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1752600"/>
          </a:xfrm>
        </p:spPr>
        <p:txBody>
          <a:bodyPr/>
          <a:lstStyle/>
          <a:p>
            <a:pPr algn="ctr" eaLnBrk="1" hangingPunct="1"/>
            <a:endParaRPr lang="de-DE" dirty="0" smtClean="0"/>
          </a:p>
          <a:p>
            <a:pPr algn="ctr" eaLnBrk="1" hangingPunct="1">
              <a:lnSpc>
                <a:spcPct val="100000"/>
              </a:lnSpc>
            </a:pPr>
            <a:r>
              <a:rPr lang="de-DE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Fuldatal, Juni 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2012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026" name="Picture 2" descr="C:\Lokal\doerrich\m0n0wall.afl.schulung\s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3792"/>
            <a:ext cx="6336703" cy="419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16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27280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7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56084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42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772816"/>
            <a:ext cx="7772400" cy="432318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Webinterface der m0n0wall</a:t>
            </a: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2769010" y="2747459"/>
            <a:ext cx="3601720" cy="25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43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Webinterface der m0n0wall</a:t>
            </a: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1207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24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Status: Interfaces</a:t>
            </a: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5976704" cy="401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9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Firewall: Rules</a:t>
            </a: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5"/>
            <a:ext cx="6840760" cy="410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32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Status: </a:t>
            </a:r>
            <a:r>
              <a:rPr lang="de-DE" b="1" u="sng" dirty="0" err="1" smtClean="0">
                <a:latin typeface="Calibri" pitchFamily="34" charset="0"/>
                <a:cs typeface="Calibri" pitchFamily="34" charset="0"/>
              </a:rPr>
              <a:t>Captive</a:t>
            </a: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="1" u="sng" dirty="0" err="1" smtClean="0">
                <a:latin typeface="Calibri" pitchFamily="34" charset="0"/>
                <a:cs typeface="Calibri" pitchFamily="34" charset="0"/>
              </a:rPr>
              <a:t>portal</a:t>
            </a:r>
            <a:endParaRPr lang="de-DE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449830"/>
            <a:ext cx="5760720" cy="19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91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Status: </a:t>
            </a:r>
            <a:r>
              <a:rPr lang="de-DE" b="1" u="sng" dirty="0" err="1" smtClean="0">
                <a:latin typeface="Calibri" pitchFamily="34" charset="0"/>
                <a:cs typeface="Calibri" pitchFamily="34" charset="0"/>
              </a:rPr>
              <a:t>Captive</a:t>
            </a: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="1" u="sng" dirty="0" err="1" smtClean="0">
                <a:latin typeface="Calibri" pitchFamily="34" charset="0"/>
                <a:cs typeface="Calibri" pitchFamily="34" charset="0"/>
              </a:rPr>
              <a:t>portal</a:t>
            </a:r>
            <a:endParaRPr lang="de-DE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6552728" cy="385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03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Status: </a:t>
            </a:r>
            <a:r>
              <a:rPr lang="de-DE" b="1" u="sng" dirty="0" err="1" smtClean="0">
                <a:latin typeface="Calibri" pitchFamily="34" charset="0"/>
                <a:cs typeface="Calibri" pitchFamily="34" charset="0"/>
              </a:rPr>
              <a:t>Captive</a:t>
            </a: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b="1" u="sng" dirty="0" err="1" smtClean="0">
                <a:latin typeface="Calibri" pitchFamily="34" charset="0"/>
                <a:cs typeface="Calibri" pitchFamily="34" charset="0"/>
              </a:rPr>
              <a:t>portal</a:t>
            </a:r>
            <a:endParaRPr lang="de-DE" b="1" u="sng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11" y="2420888"/>
            <a:ext cx="5760720" cy="29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33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Warum Internetauthentifizierung?</a:t>
            </a:r>
            <a:r>
              <a:rPr lang="de-DE" b="1" u="sng" dirty="0">
                <a:latin typeface="Calibri" pitchFamily="34" charset="0"/>
                <a:cs typeface="Calibri" pitchFamily="34" charset="0"/>
              </a:rPr>
              <a:t> </a:t>
            </a:r>
            <a:endParaRPr lang="de-DE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b="1" dirty="0" smtClean="0">
                <a:latin typeface="Calibri" pitchFamily="34" charset="0"/>
                <a:cs typeface="Calibri" pitchFamily="34" charset="0"/>
              </a:rPr>
              <a:t>Urteil </a:t>
            </a:r>
            <a:r>
              <a:rPr lang="de-DE" b="1" dirty="0">
                <a:latin typeface="Calibri" pitchFamily="34" charset="0"/>
                <a:cs typeface="Calibri" pitchFamily="34" charset="0"/>
              </a:rPr>
              <a:t>des Bundesgerichtshofes (BGH) vom 12. Mai 2010, I ZR 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121/08</a:t>
            </a:r>
            <a:endParaRPr lang="de-DE" b="1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de-DE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Das </a:t>
            </a:r>
            <a:r>
              <a:rPr lang="de-DE" dirty="0">
                <a:latin typeface="Calibri" pitchFamily="34" charset="0"/>
                <a:cs typeface="Calibri" pitchFamily="34" charset="0"/>
              </a:rPr>
              <a:t>BGH-Urteil verpflichtet jeden Anschlussinhaber, sein WLAN wirksam abzusichern.</a:t>
            </a:r>
          </a:p>
          <a:p>
            <a:pPr algn="ctr">
              <a:lnSpc>
                <a:spcPct val="150000"/>
              </a:lnSpc>
            </a:pPr>
            <a:endParaRPr lang="de-DE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dirty="0">
                <a:latin typeface="Calibri" pitchFamily="34" charset="0"/>
                <a:cs typeface="Calibri" pitchFamily="34" charset="0"/>
              </a:rPr>
              <a:t>Anschlussinhaber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können für </a:t>
            </a:r>
            <a:r>
              <a:rPr lang="de-DE" dirty="0">
                <a:latin typeface="Calibri" pitchFamily="34" charset="0"/>
                <a:cs typeface="Calibri" pitchFamily="34" charset="0"/>
              </a:rPr>
              <a:t>Unterlassungen in Anspruch genommen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werden.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699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smtClean="0">
                <a:latin typeface="Calibri" pitchFamily="34" charset="0"/>
                <a:cs typeface="Calibri" pitchFamily="34" charset="0"/>
              </a:rPr>
              <a:t>Status: Captive portal</a:t>
            </a:r>
          </a:p>
          <a:p>
            <a:pPr marL="0" indent="0">
              <a:lnSpc>
                <a:spcPct val="150000"/>
              </a:lnSpc>
            </a:pPr>
            <a:r>
              <a:rPr lang="de-DE" sz="140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346325"/>
            <a:ext cx="576072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30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err="1" smtClean="0">
                <a:latin typeface="Calibri" pitchFamily="34" charset="0"/>
                <a:cs typeface="Calibri" pitchFamily="34" charset="0"/>
              </a:rPr>
              <a:t>Diagnostics</a:t>
            </a: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: Logs</a:t>
            </a: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2283777"/>
            <a:ext cx="5760720" cy="22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628800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err="1" smtClean="0">
                <a:latin typeface="Calibri" pitchFamily="34" charset="0"/>
                <a:cs typeface="Calibri" pitchFamily="34" charset="0"/>
              </a:rPr>
              <a:t>Diagnostics</a:t>
            </a: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: Logs</a:t>
            </a: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7"/>
            <a:ext cx="6264696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60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4672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Vorratsdatenspeicherung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Rechtsgrundlage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ist § 113a TKG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Verkehrsdaten werden im § 96 TKG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definiert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Urteil des Bundesverfassungsgerichts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vom 2. März 2010 </a:t>
            </a:r>
            <a:r>
              <a:rPr lang="de-D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de-DE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de-DE" sz="1600" dirty="0">
                <a:latin typeface="Calibri" pitchFamily="34" charset="0"/>
                <a:cs typeface="Calibri" pitchFamily="34" charset="0"/>
                <a:sym typeface="Wingdings" pitchFamily="2" charset="2"/>
              </a:rPr>
              <a:t>§ 113a TKG ist </a:t>
            </a:r>
            <a:r>
              <a:rPr lang="de-D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!!!nichtig</a:t>
            </a:r>
            <a:r>
              <a:rPr lang="de-DE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!!!</a:t>
            </a:r>
          </a:p>
          <a:p>
            <a:pPr marL="0" indent="0" algn="just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	Eine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Vorratsdatenspeicherung verstoße laut Bundesverfassungsgericht gegen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	Art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. 10 (1) des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Grundgesetzes</a:t>
            </a:r>
            <a:endParaRPr lang="de-DE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Leistungserbringung und </a:t>
            </a:r>
            <a:r>
              <a:rPr lang="de-DE" sz="1600" dirty="0">
                <a:latin typeface="Calibri" pitchFamily="34" charset="0"/>
                <a:cs typeface="Calibri" pitchFamily="34" charset="0"/>
                <a:sym typeface="Wingdings" pitchFamily="2" charset="2"/>
              </a:rPr>
              <a:t>Störungsbeseitigung </a:t>
            </a:r>
            <a:r>
              <a:rPr lang="de-D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de-DE" sz="16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de-D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!!!trifft nicht zu!!!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600" dirty="0">
                <a:latin typeface="Calibri" pitchFamily="34" charset="0"/>
                <a:cs typeface="Calibri" pitchFamily="34" charset="0"/>
                <a:sym typeface="Wingdings" pitchFamily="2" charset="2"/>
              </a:rPr>
              <a:t>Tagesaktuelles Datenvolumen kann eingesehen </a:t>
            </a:r>
            <a:r>
              <a:rPr lang="de-DE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werden</a:t>
            </a:r>
          </a:p>
          <a:p>
            <a:pPr marL="285750" indent="-285750" algn="just">
              <a:lnSpc>
                <a:spcPct val="150000"/>
              </a:lnSpc>
              <a:buClr>
                <a:srgbClr val="3333CC"/>
              </a:buClr>
              <a:buFont typeface="Wingdings" pitchFamily="2" charset="2"/>
              <a:buChar char="§"/>
            </a:pPr>
            <a:r>
              <a:rPr lang="de-DE" sz="1600" dirty="0">
                <a:latin typeface="Calibri" pitchFamily="34" charset="0"/>
                <a:cs typeface="Calibri" pitchFamily="34" charset="0"/>
                <a:sym typeface="Wingdings" pitchFamily="2" charset="2"/>
              </a:rPr>
              <a:t>Inhalte des Datenverkehrs dürfen nicht eingesehen oder gespeichert </a:t>
            </a:r>
            <a:r>
              <a:rPr lang="de-DE" sz="16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werden (Fernmeldegeheimnis)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EU-Richtlinie für die Speicherung von Telekommunikationsdaten wurde bis heute noch nicht in deutsches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R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echt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umgesetzt.</a:t>
            </a: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639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endParaRPr lang="de-D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Ich bedanke mich für Ihre Aufmerksamkeit!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 smtClean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5364088" y="25649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6332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Welche Möglichkeiten bestehen? </a:t>
            </a:r>
          </a:p>
          <a:p>
            <a:pPr algn="ctr">
              <a:lnSpc>
                <a:spcPct val="150000"/>
              </a:lnSpc>
            </a:pPr>
            <a:endParaRPr lang="de-DE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de-DE" b="1" dirty="0">
                <a:latin typeface="Calibri" pitchFamily="34" charset="0"/>
                <a:cs typeface="Calibri" pitchFamily="34" charset="0"/>
              </a:rPr>
              <a:t>WLAN 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mit </a:t>
            </a:r>
            <a:r>
              <a:rPr lang="de-DE" b="1" dirty="0">
                <a:latin typeface="Calibri" pitchFamily="34" charset="0"/>
                <a:cs typeface="Calibri" pitchFamily="34" charset="0"/>
              </a:rPr>
              <a:t>WPA2 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verschlüsseln</a:t>
            </a:r>
          </a:p>
          <a:p>
            <a:pPr marL="0" indent="0" algn="ctr"/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r>
              <a:rPr lang="de-DE" sz="1600" dirty="0">
                <a:latin typeface="Calibri" pitchFamily="34" charset="0"/>
                <a:cs typeface="Calibri" pitchFamily="34" charset="0"/>
              </a:rPr>
              <a:t>Das Funknetzwerk sollte nach Möglichkeit mit dem WPA2-Standard verschlüsselt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werden.</a:t>
            </a: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Es ist ratsam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das werksseitig eingestellte Passwort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eines WLAN-Routers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durch ein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sicheres</a:t>
            </a: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Passwort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zu ersetzen. </a:t>
            </a: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Regelmäßig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den WLAN-Schlüssel sowie das Passwort zu ändern, erhöht die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Sicherheit</a:t>
            </a: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zusätzlich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5509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1813" y="1988840"/>
            <a:ext cx="7772400" cy="41148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Welche Möglichkeiten bestehen? </a:t>
            </a:r>
          </a:p>
          <a:p>
            <a:pPr algn="ctr">
              <a:lnSpc>
                <a:spcPct val="150000"/>
              </a:lnSpc>
            </a:pPr>
            <a:endParaRPr lang="de-DE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de-DE" b="1" dirty="0" smtClean="0">
                <a:latin typeface="Calibri" pitchFamily="34" charset="0"/>
                <a:cs typeface="Calibri" pitchFamily="34" charset="0"/>
              </a:rPr>
              <a:t>Authentifizierung über 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Vouchers</a:t>
            </a:r>
            <a:endParaRPr lang="de-DE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/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Verwendetes System: </a:t>
            </a:r>
            <a:r>
              <a:rPr lang="de-DE" sz="1600" b="1" u="sng" dirty="0" smtClean="0">
                <a:latin typeface="Calibri" pitchFamily="34" charset="0"/>
                <a:cs typeface="Calibri" pitchFamily="34" charset="0"/>
              </a:rPr>
              <a:t>m0n0wall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(basierend auf FreeBSD)</a:t>
            </a: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Die</a:t>
            </a:r>
            <a:r>
              <a:rPr lang="de-DE" sz="1600" b="1" dirty="0" smtClean="0">
                <a:latin typeface="Calibri" pitchFamily="34" charset="0"/>
                <a:cs typeface="Calibri" pitchFamily="34" charset="0"/>
              </a:rPr>
              <a:t> m0n0wall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ist eine freie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Firewall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und ein freier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Router. </a:t>
            </a:r>
          </a:p>
          <a:p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Was ist ein Vouchers?</a:t>
            </a: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Ein Vouchers ist ein vom System generierter zeitlich begrenzter Zugangsschlüssel</a:t>
            </a:r>
          </a:p>
          <a:p>
            <a:r>
              <a:rPr lang="de-DE" sz="1600" dirty="0" smtClean="0">
                <a:latin typeface="Calibri" pitchFamily="34" charset="0"/>
                <a:cs typeface="Calibri" pitchFamily="34" charset="0"/>
              </a:rPr>
              <a:t>für die Internetfreigabe.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7283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Vor- und Nachteile der beiden Varianten? </a:t>
            </a:r>
          </a:p>
          <a:p>
            <a:pPr algn="ctr">
              <a:lnSpc>
                <a:spcPct val="150000"/>
              </a:lnSpc>
            </a:pPr>
            <a:endParaRPr lang="de-DE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de-DE" b="1" dirty="0">
                <a:latin typeface="Calibri" pitchFamily="34" charset="0"/>
                <a:cs typeface="Calibri" pitchFamily="34" charset="0"/>
              </a:rPr>
              <a:t>WLAN mit WPA2 verschlüsseln</a:t>
            </a:r>
          </a:p>
          <a:p>
            <a:pPr algn="ctr">
              <a:lnSpc>
                <a:spcPct val="150000"/>
              </a:lnSpc>
            </a:pPr>
            <a:r>
              <a:rPr lang="de-DE" sz="1600" u="sng" dirty="0" smtClean="0">
                <a:latin typeface="Calibri" pitchFamily="34" charset="0"/>
                <a:cs typeface="Calibri" pitchFamily="34" charset="0"/>
              </a:rPr>
              <a:t>Vorteil: 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Der gesamte Datenverkehr zwischen WLAN-Router und Endgerät wird verschlüsselt übertragen.</a:t>
            </a:r>
          </a:p>
          <a:p>
            <a:pPr algn="ctr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600" u="sng" dirty="0" smtClean="0">
                <a:latin typeface="Calibri" pitchFamily="34" charset="0"/>
                <a:cs typeface="Calibri" pitchFamily="34" charset="0"/>
              </a:rPr>
              <a:t>Nachteil: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Die gewollte Veröffentlichung des Schlüssels ist problematisch.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Es gibt nur einen allgemeinen Schlüssel.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 algn="ctr"/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9002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Vor- und Nachteile der beiden Varianten? </a:t>
            </a:r>
          </a:p>
          <a:p>
            <a:pPr algn="ctr">
              <a:lnSpc>
                <a:spcPct val="150000"/>
              </a:lnSpc>
            </a:pPr>
            <a:endParaRPr lang="de-DE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de-DE" b="1" dirty="0">
                <a:latin typeface="Calibri" pitchFamily="34" charset="0"/>
                <a:cs typeface="Calibri" pitchFamily="34" charset="0"/>
              </a:rPr>
              <a:t>Authentifizierung über </a:t>
            </a:r>
            <a:r>
              <a:rPr lang="de-DE" b="1" dirty="0" smtClean="0">
                <a:latin typeface="Calibri" pitchFamily="34" charset="0"/>
                <a:cs typeface="Calibri" pitchFamily="34" charset="0"/>
              </a:rPr>
              <a:t>Vouchers</a:t>
            </a:r>
            <a:endParaRPr lang="de-DE" b="1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600" u="sng" dirty="0" smtClean="0">
                <a:latin typeface="Calibri" pitchFamily="34" charset="0"/>
                <a:cs typeface="Calibri" pitchFamily="34" charset="0"/>
              </a:rPr>
              <a:t>Vorteil: 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Jeder Nutzer bekommt seinen individuellen Schlüssel.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Es ist eine zeitliche Abgrenzung ist möglich.</a:t>
            </a:r>
          </a:p>
          <a:p>
            <a:pPr algn="ctr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600" u="sng" dirty="0" smtClean="0">
                <a:latin typeface="Calibri" pitchFamily="34" charset="0"/>
                <a:cs typeface="Calibri" pitchFamily="34" charset="0"/>
              </a:rPr>
              <a:t>Nachteil:</a:t>
            </a: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Der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Datenverkehr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zwischen WLAN-Router und Endgerät wird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unverschlüsselt </a:t>
            </a:r>
            <a:r>
              <a:rPr lang="de-DE" sz="1600" dirty="0">
                <a:latin typeface="Calibri" pitchFamily="34" charset="0"/>
                <a:cs typeface="Calibri" pitchFamily="34" charset="0"/>
              </a:rPr>
              <a:t>übertragen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Zugriffe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Dritter 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auf das eigene Netzwerk ist möglich.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8558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m0n0wall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de-DE" sz="1600" dirty="0">
                <a:latin typeface="Calibri" pitchFamily="34" charset="0"/>
                <a:cs typeface="Calibri" pitchFamily="34" charset="0"/>
              </a:rPr>
              <a:t>Welche</a:t>
            </a:r>
            <a:r>
              <a:rPr lang="de-DE" sz="1600" dirty="0" smtClean="0">
                <a:latin typeface="Calibri" pitchFamily="34" charset="0"/>
                <a:cs typeface="Calibri" pitchFamily="34" charset="0"/>
              </a:rPr>
              <a:t> Features der m0n0wall werden genutzt?</a:t>
            </a:r>
          </a:p>
          <a:p>
            <a:pPr algn="ctr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Firewall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DHCP-Server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err="1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Captive</a:t>
            </a:r>
            <a:r>
              <a:rPr lang="de-DE" sz="1600" dirty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 Portal (Vouchers)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Bandbreitenbeschränkung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60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(</a:t>
            </a:r>
            <a:r>
              <a:rPr lang="de-DE" sz="1600" dirty="0" err="1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Syslog</a:t>
            </a:r>
            <a:r>
              <a:rPr lang="de-DE" sz="1600" dirty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de-DE" sz="1600" dirty="0" smtClean="0">
                <a:solidFill>
                  <a:srgbClr val="3333CC"/>
                </a:solidFill>
                <a:latin typeface="Calibri" pitchFamily="34" charset="0"/>
                <a:ea typeface="+mn-ea"/>
                <a:cs typeface="Calibri" pitchFamily="34" charset="0"/>
              </a:rPr>
              <a:t>– Möglichkeit der Speicherung der Verkehrsdaten TKG § 96)</a:t>
            </a:r>
            <a:endParaRPr lang="de-DE" sz="1600" dirty="0">
              <a:solidFill>
                <a:srgbClr val="3333CC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28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Funktionsweise der m0n0wall</a:t>
            </a:r>
            <a:endParaRPr lang="de-DE" sz="1200" b="1" u="sng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endParaRPr lang="de-DE" sz="1200" b="1" u="sng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 smtClean="0">
                <a:latin typeface="Calibri" pitchFamily="34" charset="0"/>
                <a:cs typeface="Calibri" pitchFamily="34" charset="0"/>
              </a:rPr>
              <a:t>Installation auf Standard-PC (minimale Systemvoraussetzungen) auf Festplatte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>
                <a:latin typeface="Calibri" pitchFamily="34" charset="0"/>
                <a:cs typeface="Calibri" pitchFamily="34" charset="0"/>
              </a:rPr>
              <a:t>beim Bootvorgang ausgelesene Konfiguration der m0n0wall, wird in einer einzigen XML-Datei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gespeichert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1400" dirty="0">
                <a:latin typeface="Calibri" pitchFamily="34" charset="0"/>
                <a:cs typeface="Calibri" pitchFamily="34" charset="0"/>
              </a:rPr>
              <a:t>m0n0wall unterstützt jede Hardware, die auch von FreeBSD in der jeweiligen Version unterstützt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wird</a:t>
            </a:r>
            <a:endParaRPr lang="de-DE" sz="12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de-DE" sz="14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400" dirty="0" smtClean="0">
                <a:latin typeface="Calibri" pitchFamily="34" charset="0"/>
                <a:cs typeface="Calibri" pitchFamily="34" charset="0"/>
              </a:rPr>
              <a:t>Die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eigentliche Konfiguration – abgesehen von der einmaligen Konfiguration der IP-Adresse und Netzwerkkarte – findet in einem sehr übersichtlichen Webinterface statt, weshalb keinerlei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Unix-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oder </a:t>
            </a:r>
            <a:r>
              <a:rPr lang="de-DE" sz="1400" dirty="0" smtClean="0">
                <a:latin typeface="Calibri" pitchFamily="34" charset="0"/>
                <a:cs typeface="Calibri" pitchFamily="34" charset="0"/>
              </a:rPr>
              <a:t>FreeBSD-Kenntnisse 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erforderlich sind. Die Grundkonfiguration (eigene IP, Interfacezuordnung) wird direkt an der Konsole mithilfe eines textbasierten Menüs vorgenommen</a:t>
            </a:r>
            <a:r>
              <a:rPr lang="de-DE" sz="1400" dirty="0"/>
              <a:t>. </a:t>
            </a:r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095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Internetauthentifizierung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de-DE" b="1" u="sng" dirty="0" smtClean="0">
                <a:latin typeface="Calibri" pitchFamily="34" charset="0"/>
                <a:cs typeface="Calibri" pitchFamily="34" charset="0"/>
              </a:rPr>
              <a:t>Funktionsweise der m0n0wall</a:t>
            </a:r>
          </a:p>
          <a:p>
            <a:pPr marL="0" indent="0">
              <a:lnSpc>
                <a:spcPct val="150000"/>
              </a:lnSpc>
            </a:pPr>
            <a:r>
              <a:rPr lang="de-DE" sz="1400" dirty="0" smtClean="0">
                <a:latin typeface="Calibri" pitchFamily="34" charset="0"/>
                <a:cs typeface="Calibri" pitchFamily="34" charset="0"/>
              </a:rPr>
              <a:t>Konsole:</a:t>
            </a:r>
          </a:p>
          <a:p>
            <a:pPr marL="0" indent="0">
              <a:lnSpc>
                <a:spcPct val="150000"/>
              </a:lnSpc>
            </a:pPr>
            <a:r>
              <a:rPr lang="de-DE" sz="1400" dirty="0" smtClean="0"/>
              <a:t> </a:t>
            </a:r>
            <a:endParaRPr lang="de-DE" sz="1400" dirty="0"/>
          </a:p>
          <a:p>
            <a:pPr marL="0" indent="0">
              <a:lnSpc>
                <a:spcPct val="150000"/>
              </a:lnSpc>
            </a:pPr>
            <a:endParaRPr lang="de-DE" sz="16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de-DE" sz="16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50000"/>
              </a:lnSpc>
            </a:pPr>
            <a:endParaRPr lang="de-DE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de-DE" sz="1200" dirty="0">
                <a:latin typeface="Times New Roman" pitchFamily="18" charset="0"/>
                <a:cs typeface="Times New Roman" pitchFamily="18" charset="0"/>
              </a:rPr>
              <a:t>Hessisches Kultusministerium / Amt für Lehrerbildung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2606987"/>
            <a:ext cx="5616704" cy="35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2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Bildschirmpräsentation (4:3)</PresentationFormat>
  <Paragraphs>215</Paragraphs>
  <Slides>24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Standarddesign</vt:lpstr>
      <vt:lpstr>Amt für Lehrerbildung - RWS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Internetauthentifizierung</vt:lpstr>
      <vt:lpstr>PowerPoint-Präsentation</vt:lpstr>
    </vt:vector>
  </TitlesOfParts>
  <Company>IDS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KNL VDFKLÖHG</dc:title>
  <dc:creator>Dieter Schiffert</dc:creator>
  <cp:lastModifiedBy>admKultAfLDoerrich</cp:lastModifiedBy>
  <cp:revision>316</cp:revision>
  <dcterms:created xsi:type="dcterms:W3CDTF">2004-08-18T22:53:42Z</dcterms:created>
  <dcterms:modified xsi:type="dcterms:W3CDTF">2012-06-22T06:21:11Z</dcterms:modified>
</cp:coreProperties>
</file>