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4"/>
  </p:notesMasterIdLst>
  <p:sldIdLst>
    <p:sldId id="256" r:id="rId2"/>
    <p:sldId id="332" r:id="rId3"/>
    <p:sldId id="312" r:id="rId4"/>
    <p:sldId id="323" r:id="rId5"/>
    <p:sldId id="322" r:id="rId6"/>
    <p:sldId id="313" r:id="rId7"/>
    <p:sldId id="314" r:id="rId8"/>
    <p:sldId id="315" r:id="rId9"/>
    <p:sldId id="316" r:id="rId10"/>
    <p:sldId id="317" r:id="rId11"/>
    <p:sldId id="324" r:id="rId12"/>
    <p:sldId id="330" r:id="rId13"/>
    <p:sldId id="319" r:id="rId14"/>
    <p:sldId id="320" r:id="rId15"/>
    <p:sldId id="321" r:id="rId16"/>
    <p:sldId id="310" r:id="rId17"/>
    <p:sldId id="303" r:id="rId18"/>
    <p:sldId id="305" r:id="rId19"/>
    <p:sldId id="326" r:id="rId20"/>
    <p:sldId id="327" r:id="rId21"/>
    <p:sldId id="331" r:id="rId22"/>
    <p:sldId id="328" r:id="rId2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D36"/>
    <a:srgbClr val="003695"/>
    <a:srgbClr val="004B95"/>
    <a:srgbClr val="F6F6FF"/>
    <a:srgbClr val="CDD9EA"/>
    <a:srgbClr val="DB2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0" autoAdjust="0"/>
    <p:restoredTop sz="94660"/>
  </p:normalViewPr>
  <p:slideViewPr>
    <p:cSldViewPr>
      <p:cViewPr varScale="1">
        <p:scale>
          <a:sx n="131" d="100"/>
          <a:sy n="131" d="100"/>
        </p:scale>
        <p:origin x="15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A8A91-B27F-4692-972B-757937E67366}" type="doc">
      <dgm:prSet loTypeId="urn:microsoft.com/office/officeart/2005/8/layout/process1" loCatId="process" qsTypeId="urn:microsoft.com/office/officeart/2005/8/quickstyle/simple1" qsCatId="simple" csTypeId="urn:microsoft.com/office/officeart/2005/8/colors/accent6_1" csCatId="accent6" phldr="1"/>
      <dgm:spPr/>
    </dgm:pt>
    <dgm:pt modelId="{6848343A-3EBF-410C-A715-F8AEF2205FE1}">
      <dgm:prSet phldrT="[Text]" custT="1"/>
      <dgm:spPr/>
      <dgm:t>
        <a:bodyPr/>
        <a:lstStyle/>
        <a:p>
          <a:pPr defTabSz="622300">
            <a:lnSpc>
              <a:spcPct val="90000"/>
            </a:lnSpc>
            <a:spcBef>
              <a:spcPct val="0"/>
            </a:spcBef>
            <a:spcAft>
              <a:spcPct val="35000"/>
            </a:spcAft>
          </a:pPr>
          <a:r>
            <a:rPr lang="de-DE" altLang="de-DE" sz="1400" b="1" dirty="0"/>
            <a:t>Maßnahmen und Projekte</a:t>
          </a:r>
          <a:r>
            <a:rPr lang="de-DE" altLang="de-DE" sz="1600" b="1" dirty="0"/>
            <a:t>:</a:t>
          </a:r>
          <a:endParaRPr lang="de-DE" altLang="de-DE" sz="1400" b="0" dirty="0"/>
        </a:p>
        <a:p>
          <a:pPr defTabSz="622300">
            <a:lnSpc>
              <a:spcPct val="90000"/>
            </a:lnSpc>
            <a:spcBef>
              <a:spcPct val="0"/>
            </a:spcBef>
            <a:spcAft>
              <a:spcPct val="35000"/>
            </a:spcAft>
          </a:pPr>
          <a:endParaRPr lang="de-DE" altLang="de-DE" sz="1400" b="0" dirty="0"/>
        </a:p>
        <a:p>
          <a:pPr defTabSz="622300">
            <a:lnSpc>
              <a:spcPct val="90000"/>
            </a:lnSpc>
            <a:spcBef>
              <a:spcPct val="0"/>
            </a:spcBef>
            <a:spcAft>
              <a:spcPct val="35000"/>
            </a:spcAft>
          </a:pPr>
          <a:r>
            <a:rPr lang="de-DE" altLang="de-DE" sz="1400" b="0" dirty="0"/>
            <a:t>Medienkompetenz Grundschule/ Internet- ABC</a:t>
          </a:r>
        </a:p>
        <a:p>
          <a:pPr defTabSz="622300">
            <a:lnSpc>
              <a:spcPct val="90000"/>
            </a:lnSpc>
            <a:spcBef>
              <a:spcPct val="0"/>
            </a:spcBef>
            <a:spcAft>
              <a:spcPct val="35000"/>
            </a:spcAft>
          </a:pPr>
          <a:r>
            <a:rPr lang="de-DE" altLang="de-DE" sz="1400" b="0" dirty="0"/>
            <a:t>Mobiles Lernen</a:t>
          </a:r>
        </a:p>
        <a:p>
          <a:pPr defTabSz="622300">
            <a:lnSpc>
              <a:spcPct val="90000"/>
            </a:lnSpc>
            <a:spcBef>
              <a:spcPct val="0"/>
            </a:spcBef>
            <a:spcAft>
              <a:spcPct val="35000"/>
            </a:spcAft>
          </a:pPr>
          <a:r>
            <a:rPr lang="de-DE" altLang="de-DE" sz="1400" b="0" dirty="0"/>
            <a:t>Lernplattformen</a:t>
          </a:r>
        </a:p>
        <a:p>
          <a:pPr defTabSz="622300">
            <a:lnSpc>
              <a:spcPct val="90000"/>
            </a:lnSpc>
            <a:spcBef>
              <a:spcPct val="0"/>
            </a:spcBef>
            <a:spcAft>
              <a:spcPct val="35000"/>
            </a:spcAft>
          </a:pPr>
          <a:r>
            <a:rPr lang="de-DE" altLang="de-DE" sz="1400" b="0" dirty="0"/>
            <a:t>Mediencurriculum</a:t>
          </a:r>
        </a:p>
        <a:p>
          <a:pPr marL="0" marR="0" indent="0" defTabSz="622300" eaLnBrk="1" fontAlgn="auto" latinLnBrk="0" hangingPunct="1">
            <a:lnSpc>
              <a:spcPct val="90000"/>
            </a:lnSpc>
            <a:spcBef>
              <a:spcPct val="0"/>
            </a:spcBef>
            <a:spcAft>
              <a:spcPct val="35000"/>
            </a:spcAft>
            <a:buClrTx/>
            <a:buSzTx/>
            <a:buFontTx/>
            <a:buNone/>
            <a:tabLst/>
            <a:defRPr/>
          </a:pPr>
          <a:r>
            <a:rPr lang="de-DE" altLang="de-DE" sz="1400" b="0" dirty="0"/>
            <a:t>Jugendmedienschutz</a:t>
          </a:r>
        </a:p>
        <a:p>
          <a:pPr defTabSz="622300">
            <a:lnSpc>
              <a:spcPct val="90000"/>
            </a:lnSpc>
            <a:spcBef>
              <a:spcPct val="0"/>
            </a:spcBef>
            <a:spcAft>
              <a:spcPct val="35000"/>
            </a:spcAft>
          </a:pPr>
          <a:r>
            <a:rPr lang="de-DE" altLang="de-DE" sz="1400" b="0" dirty="0"/>
            <a:t>Projekte externer Partner</a:t>
          </a:r>
        </a:p>
        <a:p>
          <a:pPr defTabSz="622300">
            <a:lnSpc>
              <a:spcPct val="90000"/>
            </a:lnSpc>
            <a:spcBef>
              <a:spcPct val="0"/>
            </a:spcBef>
            <a:spcAft>
              <a:spcPct val="35000"/>
            </a:spcAft>
          </a:pPr>
          <a:r>
            <a:rPr lang="de-DE" altLang="de-DE" sz="1400" b="0" dirty="0"/>
            <a:t>Schule interaktiv</a:t>
          </a:r>
        </a:p>
        <a:p>
          <a:pPr marL="0" marR="0" indent="0" defTabSz="914400" eaLnBrk="1" fontAlgn="auto" latinLnBrk="0" hangingPunct="1">
            <a:lnSpc>
              <a:spcPct val="100000"/>
            </a:lnSpc>
            <a:spcBef>
              <a:spcPts val="0"/>
            </a:spcBef>
            <a:spcAft>
              <a:spcPts val="0"/>
            </a:spcAft>
            <a:buClrTx/>
            <a:buSzTx/>
            <a:buFontTx/>
            <a:buNone/>
            <a:tabLst/>
            <a:defRPr/>
          </a:pPr>
          <a:r>
            <a:rPr lang="de-DE" altLang="de-DE" sz="1400" b="0" dirty="0"/>
            <a:t>pädagogischer IT-Support</a:t>
          </a:r>
        </a:p>
        <a:p>
          <a:pPr marL="0" marR="0" indent="0" defTabSz="914400" eaLnBrk="1" fontAlgn="auto" latinLnBrk="0" hangingPunct="1">
            <a:lnSpc>
              <a:spcPct val="100000"/>
            </a:lnSpc>
            <a:spcBef>
              <a:spcPts val="0"/>
            </a:spcBef>
            <a:spcAft>
              <a:spcPts val="0"/>
            </a:spcAft>
            <a:buClrTx/>
            <a:buSzTx/>
            <a:buFontTx/>
            <a:buNone/>
            <a:tabLst/>
            <a:defRPr/>
          </a:pPr>
          <a:endParaRPr lang="de-DE" altLang="de-DE" sz="1400" b="0" dirty="0"/>
        </a:p>
        <a:p>
          <a:pPr marL="0" marR="0" indent="0" defTabSz="914400" eaLnBrk="1" fontAlgn="auto" latinLnBrk="0" hangingPunct="1">
            <a:lnSpc>
              <a:spcPct val="100000"/>
            </a:lnSpc>
            <a:spcBef>
              <a:spcPts val="0"/>
            </a:spcBef>
            <a:spcAft>
              <a:spcPts val="0"/>
            </a:spcAft>
            <a:buClrTx/>
            <a:buSzTx/>
            <a:buFontTx/>
            <a:buNone/>
            <a:tabLst/>
            <a:defRPr/>
          </a:pPr>
          <a:r>
            <a:rPr lang="de-DE" altLang="de-DE" sz="1400" b="0" dirty="0"/>
            <a:t>Angebote Medienzentren</a:t>
          </a:r>
        </a:p>
        <a:p>
          <a:pPr defTabSz="622300">
            <a:lnSpc>
              <a:spcPct val="90000"/>
            </a:lnSpc>
            <a:spcBef>
              <a:spcPct val="0"/>
            </a:spcBef>
            <a:spcAft>
              <a:spcPct val="35000"/>
            </a:spcAft>
          </a:pPr>
          <a:endParaRPr lang="de-DE" altLang="de-DE" sz="1400" b="0" dirty="0"/>
        </a:p>
      </dgm:t>
    </dgm:pt>
    <dgm:pt modelId="{019B44B6-A915-42D5-B578-49AB55E34B11}" type="parTrans" cxnId="{E0FEADCA-6B4B-4514-BE74-7D7943E3E885}">
      <dgm:prSet/>
      <dgm:spPr/>
      <dgm:t>
        <a:bodyPr/>
        <a:lstStyle/>
        <a:p>
          <a:endParaRPr lang="de-DE"/>
        </a:p>
      </dgm:t>
    </dgm:pt>
    <dgm:pt modelId="{8CAFC39A-670E-471E-8426-E2186932CCC4}" type="sibTrans" cxnId="{E0FEADCA-6B4B-4514-BE74-7D7943E3E885}">
      <dgm:prSet/>
      <dgm:spPr>
        <a:solidFill>
          <a:srgbClr val="002060"/>
        </a:solidFill>
      </dgm:spPr>
      <dgm:t>
        <a:bodyPr/>
        <a:lstStyle/>
        <a:p>
          <a:endParaRPr lang="de-DE"/>
        </a:p>
      </dgm:t>
    </dgm:pt>
    <dgm:pt modelId="{7C555D5B-3033-4923-903C-EF47915B8960}" type="pres">
      <dgm:prSet presAssocID="{B49A8A91-B27F-4692-972B-757937E67366}" presName="Name0" presStyleCnt="0">
        <dgm:presLayoutVars>
          <dgm:dir/>
          <dgm:resizeHandles val="exact"/>
        </dgm:presLayoutVars>
      </dgm:prSet>
      <dgm:spPr/>
    </dgm:pt>
    <dgm:pt modelId="{7644859F-B457-4EDF-89B3-3A329C09FC82}" type="pres">
      <dgm:prSet presAssocID="{6848343A-3EBF-410C-A715-F8AEF2205FE1}" presName="node" presStyleLbl="node1" presStyleIdx="0" presStyleCnt="1" custScaleX="184049" custScaleY="2000000" custLinFactY="142301" custLinFactNeighborX="-5418" custLinFactNeighborY="200000">
        <dgm:presLayoutVars>
          <dgm:bulletEnabled val="1"/>
        </dgm:presLayoutVars>
      </dgm:prSet>
      <dgm:spPr/>
    </dgm:pt>
  </dgm:ptLst>
  <dgm:cxnLst>
    <dgm:cxn modelId="{A31BB405-C918-4E7E-93B6-D8AA568DE45A}" type="presOf" srcId="{6848343A-3EBF-410C-A715-F8AEF2205FE1}" destId="{7644859F-B457-4EDF-89B3-3A329C09FC82}" srcOrd="0" destOrd="0" presId="urn:microsoft.com/office/officeart/2005/8/layout/process1"/>
    <dgm:cxn modelId="{492BF55D-2FEF-460B-80B0-D9EE3717E719}" type="presOf" srcId="{B49A8A91-B27F-4692-972B-757937E67366}" destId="{7C555D5B-3033-4923-903C-EF47915B8960}" srcOrd="0" destOrd="0" presId="urn:microsoft.com/office/officeart/2005/8/layout/process1"/>
    <dgm:cxn modelId="{E0FEADCA-6B4B-4514-BE74-7D7943E3E885}" srcId="{B49A8A91-B27F-4692-972B-757937E67366}" destId="{6848343A-3EBF-410C-A715-F8AEF2205FE1}" srcOrd="0" destOrd="0" parTransId="{019B44B6-A915-42D5-B578-49AB55E34B11}" sibTransId="{8CAFC39A-670E-471E-8426-E2186932CCC4}"/>
    <dgm:cxn modelId="{D7C87CA1-3000-458E-AB08-67159C2397F7}" type="presParOf" srcId="{7C555D5B-3033-4923-903C-EF47915B8960}" destId="{7644859F-B457-4EDF-89B3-3A329C09FC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4859F-B457-4EDF-89B3-3A329C09FC82}">
      <dsp:nvSpPr>
        <dsp:cNvPr id="0" name=""/>
        <dsp:cNvSpPr/>
      </dsp:nvSpPr>
      <dsp:spPr>
        <a:xfrm>
          <a:off x="0" y="0"/>
          <a:ext cx="2516549" cy="3728468"/>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de-DE" altLang="de-DE" sz="1400" b="1" kern="1200" dirty="0"/>
            <a:t>Maßnahmen und Projekte</a:t>
          </a:r>
          <a:r>
            <a:rPr lang="de-DE" altLang="de-DE" sz="1600" b="1" kern="1200" dirty="0"/>
            <a:t>:</a:t>
          </a:r>
          <a:endParaRPr lang="de-DE" altLang="de-DE" sz="1400" b="0" kern="1200" dirty="0"/>
        </a:p>
        <a:p>
          <a:pPr lvl="0" algn="ctr" defTabSz="622300">
            <a:lnSpc>
              <a:spcPct val="90000"/>
            </a:lnSpc>
            <a:spcBef>
              <a:spcPct val="0"/>
            </a:spcBef>
            <a:spcAft>
              <a:spcPct val="35000"/>
            </a:spcAft>
            <a:buNone/>
          </a:pPr>
          <a:endParaRPr lang="de-DE" altLang="de-DE" sz="1400" b="0" kern="1200" dirty="0"/>
        </a:p>
        <a:p>
          <a:pPr lvl="0" algn="ctr" defTabSz="622300">
            <a:lnSpc>
              <a:spcPct val="90000"/>
            </a:lnSpc>
            <a:spcBef>
              <a:spcPct val="0"/>
            </a:spcBef>
            <a:spcAft>
              <a:spcPct val="35000"/>
            </a:spcAft>
            <a:buNone/>
          </a:pPr>
          <a:r>
            <a:rPr lang="de-DE" altLang="de-DE" sz="1400" b="0" kern="1200" dirty="0"/>
            <a:t>Medienkompetenz Grundschule/ Internet- ABC</a:t>
          </a:r>
        </a:p>
        <a:p>
          <a:pPr lvl="0" algn="ctr" defTabSz="622300">
            <a:lnSpc>
              <a:spcPct val="90000"/>
            </a:lnSpc>
            <a:spcBef>
              <a:spcPct val="0"/>
            </a:spcBef>
            <a:spcAft>
              <a:spcPct val="35000"/>
            </a:spcAft>
            <a:buNone/>
          </a:pPr>
          <a:r>
            <a:rPr lang="de-DE" altLang="de-DE" sz="1400" b="0" kern="1200" dirty="0"/>
            <a:t>Mobiles Lernen</a:t>
          </a:r>
        </a:p>
        <a:p>
          <a:pPr lvl="0" algn="ctr" defTabSz="622300">
            <a:lnSpc>
              <a:spcPct val="90000"/>
            </a:lnSpc>
            <a:spcBef>
              <a:spcPct val="0"/>
            </a:spcBef>
            <a:spcAft>
              <a:spcPct val="35000"/>
            </a:spcAft>
            <a:buNone/>
          </a:pPr>
          <a:r>
            <a:rPr lang="de-DE" altLang="de-DE" sz="1400" b="0" kern="1200" dirty="0"/>
            <a:t>Lernplattformen</a:t>
          </a:r>
        </a:p>
        <a:p>
          <a:pPr lvl="0" algn="ctr" defTabSz="622300">
            <a:lnSpc>
              <a:spcPct val="90000"/>
            </a:lnSpc>
            <a:spcBef>
              <a:spcPct val="0"/>
            </a:spcBef>
            <a:spcAft>
              <a:spcPct val="35000"/>
            </a:spcAft>
            <a:buNone/>
          </a:pPr>
          <a:r>
            <a:rPr lang="de-DE" altLang="de-DE" sz="1400" b="0" kern="1200" dirty="0"/>
            <a:t>Mediencurriculum</a:t>
          </a:r>
        </a:p>
        <a:p>
          <a:pPr marL="0" marR="0" lvl="0" indent="0" algn="ctr" defTabSz="622300" eaLnBrk="1" fontAlgn="auto" latinLnBrk="0" hangingPunct="1">
            <a:lnSpc>
              <a:spcPct val="90000"/>
            </a:lnSpc>
            <a:spcBef>
              <a:spcPct val="0"/>
            </a:spcBef>
            <a:spcAft>
              <a:spcPct val="35000"/>
            </a:spcAft>
            <a:buClrTx/>
            <a:buSzTx/>
            <a:buFontTx/>
            <a:buNone/>
            <a:tabLst/>
            <a:defRPr/>
          </a:pPr>
          <a:r>
            <a:rPr lang="de-DE" altLang="de-DE" sz="1400" b="0" kern="1200" dirty="0"/>
            <a:t>Jugendmedienschutz</a:t>
          </a:r>
        </a:p>
        <a:p>
          <a:pPr lvl="0" algn="ctr" defTabSz="622300">
            <a:lnSpc>
              <a:spcPct val="90000"/>
            </a:lnSpc>
            <a:spcBef>
              <a:spcPct val="0"/>
            </a:spcBef>
            <a:spcAft>
              <a:spcPct val="35000"/>
            </a:spcAft>
            <a:buNone/>
          </a:pPr>
          <a:r>
            <a:rPr lang="de-DE" altLang="de-DE" sz="1400" b="0" kern="1200" dirty="0"/>
            <a:t>Projekte externer Partner</a:t>
          </a:r>
        </a:p>
        <a:p>
          <a:pPr lvl="0" algn="ctr" defTabSz="622300">
            <a:lnSpc>
              <a:spcPct val="90000"/>
            </a:lnSpc>
            <a:spcBef>
              <a:spcPct val="0"/>
            </a:spcBef>
            <a:spcAft>
              <a:spcPct val="35000"/>
            </a:spcAft>
            <a:buNone/>
          </a:pPr>
          <a:r>
            <a:rPr lang="de-DE" altLang="de-DE" sz="1400" b="0" kern="1200" dirty="0"/>
            <a:t>Schule interaktiv</a:t>
          </a:r>
        </a:p>
        <a:p>
          <a:pPr marL="0" marR="0" lvl="0" indent="0" algn="ctr" defTabSz="914400" eaLnBrk="1" fontAlgn="auto" latinLnBrk="0" hangingPunct="1">
            <a:lnSpc>
              <a:spcPct val="100000"/>
            </a:lnSpc>
            <a:spcBef>
              <a:spcPct val="0"/>
            </a:spcBef>
            <a:spcAft>
              <a:spcPts val="0"/>
            </a:spcAft>
            <a:buClrTx/>
            <a:buSzTx/>
            <a:buFontTx/>
            <a:buNone/>
            <a:tabLst/>
            <a:defRPr/>
          </a:pPr>
          <a:r>
            <a:rPr lang="de-DE" altLang="de-DE" sz="1400" b="0" kern="1200" dirty="0"/>
            <a:t>pädagogischer IT-Support</a:t>
          </a:r>
        </a:p>
        <a:p>
          <a:pPr marL="0" marR="0" lvl="0" indent="0" algn="ctr" defTabSz="914400" eaLnBrk="1" fontAlgn="auto" latinLnBrk="0" hangingPunct="1">
            <a:lnSpc>
              <a:spcPct val="100000"/>
            </a:lnSpc>
            <a:spcBef>
              <a:spcPct val="0"/>
            </a:spcBef>
            <a:spcAft>
              <a:spcPts val="0"/>
            </a:spcAft>
            <a:buClrTx/>
            <a:buSzTx/>
            <a:buFontTx/>
            <a:buNone/>
            <a:tabLst/>
            <a:defRPr/>
          </a:pPr>
          <a:endParaRPr lang="de-DE" altLang="de-DE" sz="1400" b="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de-DE" altLang="de-DE" sz="1400" b="0" kern="1200" dirty="0"/>
            <a:t>Angebote Medienzentren</a:t>
          </a:r>
        </a:p>
        <a:p>
          <a:pPr lvl="0" algn="ctr" defTabSz="622300">
            <a:lnSpc>
              <a:spcPct val="90000"/>
            </a:lnSpc>
            <a:spcBef>
              <a:spcPct val="0"/>
            </a:spcBef>
            <a:spcAft>
              <a:spcPct val="35000"/>
            </a:spcAft>
            <a:buNone/>
          </a:pPr>
          <a:endParaRPr lang="de-DE" altLang="de-DE" sz="1400" b="0" kern="1200" dirty="0"/>
        </a:p>
      </dsp:txBody>
      <dsp:txXfrm>
        <a:off x="73707" y="73707"/>
        <a:ext cx="2369135" cy="35810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296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0BC10CD-ACBC-4E28-8D0F-D6CF02DF8468}" type="slidenum">
              <a:rPr lang="de-DE"/>
              <a:pPr>
                <a:defRPr/>
              </a:pPr>
              <a:t>‹Nr.›</a:t>
            </a:fld>
            <a:endParaRPr lang="de-DE"/>
          </a:p>
        </p:txBody>
      </p:sp>
    </p:spTree>
    <p:extLst>
      <p:ext uri="{BB962C8B-B14F-4D97-AF65-F5344CB8AC3E}">
        <p14:creationId xmlns:p14="http://schemas.microsoft.com/office/powerpoint/2010/main" val="1340738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Times New Roman" pitchFamily="18" charset="0"/>
              </a:rPr>
              <a:t>Es gibt eine Reihe von Maßnahmen und Projekten in</a:t>
            </a:r>
            <a:r>
              <a:rPr lang="de-DE" altLang="de-DE" baseline="0" dirty="0">
                <a:latin typeface="Times New Roman" pitchFamily="18" charset="0"/>
              </a:rPr>
              <a:t> der Medienbildung. Die Fachberatung hilft Schulen die für die Schule passenden zu finden und Fortbildungsangebote für Lehrkräfte zu vermitteln. So versetzen sie die Lehrkräfte und die Schule in die Lage ein eigenes auf die besonderen Verhältnisse der Schule abgestimmtes Medienbildungskonzept zu entwickeln.</a:t>
            </a:r>
            <a:endParaRPr lang="de-DE" altLang="de-DE" dirty="0">
              <a:latin typeface="Times New Roman" pitchFamily="18" charset="0"/>
            </a:endParaRPr>
          </a:p>
        </p:txBody>
      </p:sp>
      <p:sp>
        <p:nvSpPr>
          <p:cNvPr id="24580" name="Foliennummernplatzhalter 3"/>
          <p:cNvSpPr>
            <a:spLocks noGrp="1"/>
          </p:cNvSpPr>
          <p:nvPr>
            <p:ph type="sldNum" sz="quarter"/>
          </p:nvPr>
        </p:nvSpPr>
        <p:spPr>
          <a:noFill/>
        </p:spPr>
        <p:txBody>
          <a:bodyPr/>
          <a:lstStyle>
            <a:lvl1pPr>
              <a:tabLst>
                <a:tab pos="723900" algn="l"/>
                <a:tab pos="1447800" algn="l"/>
                <a:tab pos="2171700" algn="l"/>
                <a:tab pos="2895600" algn="l"/>
              </a:tabLst>
              <a:defRPr>
                <a:solidFill>
                  <a:schemeClr val="bg1"/>
                </a:solidFill>
                <a:latin typeface="Arial" charset="0"/>
                <a:ea typeface="Microsoft YaHei" pitchFamily="34" charset="-122"/>
              </a:defRPr>
            </a:lvl1pPr>
            <a:lvl2pPr>
              <a:tabLst>
                <a:tab pos="723900" algn="l"/>
                <a:tab pos="1447800" algn="l"/>
                <a:tab pos="2171700" algn="l"/>
                <a:tab pos="2895600" algn="l"/>
              </a:tabLst>
              <a:defRPr>
                <a:solidFill>
                  <a:schemeClr val="bg1"/>
                </a:solidFill>
                <a:latin typeface="Arial" charset="0"/>
                <a:ea typeface="Microsoft YaHei" pitchFamily="34" charset="-122"/>
              </a:defRPr>
            </a:lvl2pPr>
            <a:lvl3pPr>
              <a:tabLst>
                <a:tab pos="723900" algn="l"/>
                <a:tab pos="1447800" algn="l"/>
                <a:tab pos="2171700" algn="l"/>
                <a:tab pos="2895600" algn="l"/>
              </a:tabLst>
              <a:defRPr>
                <a:solidFill>
                  <a:schemeClr val="bg1"/>
                </a:solidFill>
                <a:latin typeface="Arial" charset="0"/>
                <a:ea typeface="Microsoft YaHei" pitchFamily="34" charset="-122"/>
              </a:defRPr>
            </a:lvl3pPr>
            <a:lvl4pPr>
              <a:tabLst>
                <a:tab pos="723900" algn="l"/>
                <a:tab pos="1447800" algn="l"/>
                <a:tab pos="2171700" algn="l"/>
                <a:tab pos="2895600" algn="l"/>
              </a:tabLst>
              <a:defRPr>
                <a:solidFill>
                  <a:schemeClr val="bg1"/>
                </a:solidFill>
                <a:latin typeface="Arial" charset="0"/>
                <a:ea typeface="Microsoft YaHei" pitchFamily="34" charset="-122"/>
              </a:defRPr>
            </a:lvl4pPr>
            <a:lvl5pPr>
              <a:tabLst>
                <a:tab pos="723900" algn="l"/>
                <a:tab pos="1447800" algn="l"/>
                <a:tab pos="2171700" algn="l"/>
                <a:tab pos="28956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icrosoft YaHei" pitchFamily="34" charset="-122"/>
              </a:defRPr>
            </a:lvl9pPr>
          </a:lstStyle>
          <a:p>
            <a:fld id="{FCEA57DF-011A-4AB3-A832-9CE8023462A8}" type="slidenum">
              <a:rPr lang="de-DE" altLang="de-DE" smtClean="0">
                <a:solidFill>
                  <a:srgbClr val="000000"/>
                </a:solidFill>
                <a:latin typeface="Times New Roman" pitchFamily="18" charset="0"/>
              </a:rPr>
              <a:pPr/>
              <a:t>18</a:t>
            </a:fld>
            <a:endParaRPr lang="de-DE" altLang="de-DE">
              <a:solidFill>
                <a:srgbClr val="000000"/>
              </a:solidFill>
              <a:latin typeface="Times New Roman" pitchFamily="18" charset="0"/>
            </a:endParaRPr>
          </a:p>
        </p:txBody>
      </p:sp>
    </p:spTree>
    <p:extLst>
      <p:ext uri="{BB962C8B-B14F-4D97-AF65-F5344CB8AC3E}">
        <p14:creationId xmlns:p14="http://schemas.microsoft.com/office/powerpoint/2010/main" val="1585266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Verlauf">
    <p:spTree>
      <p:nvGrpSpPr>
        <p:cNvPr id="1" name=""/>
        <p:cNvGrpSpPr/>
        <p:nvPr/>
      </p:nvGrpSpPr>
      <p:grpSpPr>
        <a:xfrm>
          <a:off x="0" y="0"/>
          <a:ext cx="0" cy="0"/>
          <a:chOff x="0" y="0"/>
          <a:chExt cx="0" cy="0"/>
        </a:xfrm>
      </p:grpSpPr>
      <p:sp>
        <p:nvSpPr>
          <p:cNvPr id="14" name="Rechteck 13"/>
          <p:cNvSpPr/>
          <p:nvPr userDrawn="1"/>
        </p:nvSpPr>
        <p:spPr>
          <a:xfrm>
            <a:off x="323598" y="2694185"/>
            <a:ext cx="8855999" cy="4140000"/>
          </a:xfrm>
          <a:prstGeom prst="rect">
            <a:avLst/>
          </a:prstGeom>
          <a:gradFill flip="none" rotWithShape="1">
            <a:gsLst>
              <a:gs pos="0">
                <a:srgbClr val="004B95"/>
              </a:gs>
              <a:gs pos="100000">
                <a:srgbClr val="F6F6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 Box 7"/>
          <p:cNvSpPr txBox="1">
            <a:spLocks noChangeArrowheads="1"/>
          </p:cNvSpPr>
          <p:nvPr/>
        </p:nvSpPr>
        <p:spPr bwMode="auto">
          <a:xfrm>
            <a:off x="496888" y="275273"/>
            <a:ext cx="734377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9" name="Rectangle 33"/>
          <p:cNvSpPr>
            <a:spLocks noChangeArrowheads="1"/>
          </p:cNvSpPr>
          <p:nvPr/>
        </p:nvSpPr>
        <p:spPr bwMode="auto">
          <a:xfrm>
            <a:off x="3175"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3175"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2055" y="2697162"/>
            <a:ext cx="2352675" cy="415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80526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o-Folie mit Hintergrund">
    <p:spTree>
      <p:nvGrpSpPr>
        <p:cNvPr id="1" name=""/>
        <p:cNvGrpSpPr/>
        <p:nvPr/>
      </p:nvGrpSpPr>
      <p:grpSpPr>
        <a:xfrm>
          <a:off x="0" y="0"/>
          <a:ext cx="0" cy="0"/>
          <a:chOff x="0" y="0"/>
          <a:chExt cx="0" cy="0"/>
        </a:xfrm>
      </p:grpSpPr>
      <p:sp>
        <p:nvSpPr>
          <p:cNvPr id="7" name="Rechteck 6"/>
          <p:cNvSpPr/>
          <p:nvPr userDrawn="1"/>
        </p:nvSpPr>
        <p:spPr>
          <a:xfrm>
            <a:off x="290190" y="921187"/>
            <a:ext cx="8845872" cy="5469433"/>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quarter" idx="10"/>
          </p:nvPr>
        </p:nvSpPr>
        <p:spPr/>
        <p:txBody>
          <a:bodyPr/>
          <a:lstStyle/>
          <a:p>
            <a:pPr>
              <a:defRPr/>
            </a:pPr>
            <a:r>
              <a:rPr lang="de-DE"/>
              <a:t>00. Monat 20XX</a:t>
            </a:r>
            <a:endParaRPr lang="de-DE" dirty="0"/>
          </a:p>
        </p:txBody>
      </p:sp>
      <p:sp>
        <p:nvSpPr>
          <p:cNvPr id="4" name="Fußzeilenplatzhalter 3"/>
          <p:cNvSpPr>
            <a:spLocks noGrp="1"/>
          </p:cNvSpPr>
          <p:nvPr>
            <p:ph type="ftr" sz="quarter" idx="11"/>
          </p:nvPr>
        </p:nvSpPr>
        <p:spPr/>
        <p:txBody>
          <a:bodyPr/>
          <a:lstStyle/>
          <a:p>
            <a:pPr algn="r">
              <a:defRPr/>
            </a:pPr>
            <a:r>
              <a:rPr lang="de-DE"/>
              <a:t>&lt;Name, Titel, Ort der Präsentation&gt;</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Tree>
    <p:extLst>
      <p:ext uri="{BB962C8B-B14F-4D97-AF65-F5344CB8AC3E}">
        <p14:creationId xmlns:p14="http://schemas.microsoft.com/office/powerpoint/2010/main" val="154420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folie zweigeteilt">
    <p:spTree>
      <p:nvGrpSpPr>
        <p:cNvPr id="1" name=""/>
        <p:cNvGrpSpPr/>
        <p:nvPr/>
      </p:nvGrpSpPr>
      <p:grpSpPr>
        <a:xfrm>
          <a:off x="0" y="0"/>
          <a:ext cx="0" cy="0"/>
          <a:chOff x="0" y="0"/>
          <a:chExt cx="0" cy="0"/>
        </a:xfrm>
      </p:grpSpPr>
      <p:sp>
        <p:nvSpPr>
          <p:cNvPr id="3" name="Datumsplatzhalter 2"/>
          <p:cNvSpPr>
            <a:spLocks noGrp="1"/>
          </p:cNvSpPr>
          <p:nvPr>
            <p:ph type="dt" sz="quarter" idx="10"/>
          </p:nvPr>
        </p:nvSpPr>
        <p:spPr/>
        <p:txBody>
          <a:bodyPr/>
          <a:lstStyle/>
          <a:p>
            <a:pPr>
              <a:defRPr/>
            </a:pPr>
            <a:r>
              <a:rPr lang="de-DE"/>
              <a:t>00. Monat 20XX</a:t>
            </a:r>
            <a:endParaRPr lang="de-DE" dirty="0"/>
          </a:p>
        </p:txBody>
      </p:sp>
      <p:sp>
        <p:nvSpPr>
          <p:cNvPr id="4" name="Fußzeilenplatzhalter 3"/>
          <p:cNvSpPr>
            <a:spLocks noGrp="1"/>
          </p:cNvSpPr>
          <p:nvPr>
            <p:ph type="ftr" sz="quarter" idx="11"/>
          </p:nvPr>
        </p:nvSpPr>
        <p:spPr/>
        <p:txBody>
          <a:bodyPr/>
          <a:lstStyle/>
          <a:p>
            <a:pPr algn="r">
              <a:defRPr/>
            </a:pPr>
            <a:r>
              <a:rPr lang="de-DE"/>
              <a:t>&lt;Name, Titel, Ort der Präsentation&gt;</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
        <p:nvSpPr>
          <p:cNvPr id="6" name="Title 1"/>
          <p:cNvSpPr txBox="1">
            <a:spLocks/>
          </p:cNvSpPr>
          <p:nvPr userDrawn="1"/>
        </p:nvSpPr>
        <p:spPr bwMode="auto">
          <a:xfrm>
            <a:off x="555575" y="914400"/>
            <a:ext cx="3008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l" rtl="0" eaLnBrk="1" fontAlgn="base" latinLnBrk="0" hangingPunct="1">
              <a:spcBef>
                <a:spcPct val="0"/>
              </a:spcBef>
              <a:spcAft>
                <a:spcPct val="0"/>
              </a:spcAft>
              <a:defRPr kumimoji="0" lang="de-DE" sz="2000" b="1">
                <a:solidFill>
                  <a:srgbClr val="003399"/>
                </a:solidFill>
                <a:latin typeface="+mj-lt"/>
                <a:ea typeface="+mj-ea"/>
                <a:cs typeface="+mj-cs"/>
              </a:defRPr>
            </a:lvl1pPr>
            <a:lvl2pPr algn="l" rtl="0" eaLnBrk="0" fontAlgn="base" hangingPunct="0">
              <a:spcBef>
                <a:spcPct val="0"/>
              </a:spcBef>
              <a:spcAft>
                <a:spcPct val="0"/>
              </a:spcAft>
              <a:defRPr sz="3000" b="1">
                <a:solidFill>
                  <a:srgbClr val="003399"/>
                </a:solidFill>
                <a:latin typeface="Arial" charset="0"/>
              </a:defRPr>
            </a:lvl2pPr>
            <a:lvl3pPr algn="l" rtl="0" eaLnBrk="0" fontAlgn="base" hangingPunct="0">
              <a:spcBef>
                <a:spcPct val="0"/>
              </a:spcBef>
              <a:spcAft>
                <a:spcPct val="0"/>
              </a:spcAft>
              <a:defRPr sz="3000" b="1">
                <a:solidFill>
                  <a:srgbClr val="003399"/>
                </a:solidFill>
                <a:latin typeface="Arial" charset="0"/>
              </a:defRPr>
            </a:lvl3pPr>
            <a:lvl4pPr algn="l" rtl="0" eaLnBrk="0" fontAlgn="base" hangingPunct="0">
              <a:spcBef>
                <a:spcPct val="0"/>
              </a:spcBef>
              <a:spcAft>
                <a:spcPct val="0"/>
              </a:spcAft>
              <a:defRPr sz="3000" b="1">
                <a:solidFill>
                  <a:srgbClr val="003399"/>
                </a:solidFill>
                <a:latin typeface="Arial" charset="0"/>
              </a:defRPr>
            </a:lvl4pPr>
            <a:lvl5pPr algn="l" rtl="0" eaLnBrk="0" fontAlgn="base" hangingPunct="0">
              <a:spcBef>
                <a:spcPct val="0"/>
              </a:spcBef>
              <a:spcAft>
                <a:spcPct val="0"/>
              </a:spcAft>
              <a:defRPr sz="3000" b="1">
                <a:solidFill>
                  <a:srgbClr val="003399"/>
                </a:solidFill>
                <a:latin typeface="Arial" charset="0"/>
              </a:defRPr>
            </a:lvl5pPr>
            <a:lvl6pPr marL="457200" algn="l" rtl="0" fontAlgn="base">
              <a:spcBef>
                <a:spcPct val="0"/>
              </a:spcBef>
              <a:spcAft>
                <a:spcPct val="0"/>
              </a:spcAft>
              <a:defRPr sz="3000" b="1">
                <a:solidFill>
                  <a:srgbClr val="003399"/>
                </a:solidFill>
                <a:latin typeface="Arial" charset="0"/>
              </a:defRPr>
            </a:lvl6pPr>
            <a:lvl7pPr marL="914400" algn="l" rtl="0" fontAlgn="base">
              <a:spcBef>
                <a:spcPct val="0"/>
              </a:spcBef>
              <a:spcAft>
                <a:spcPct val="0"/>
              </a:spcAft>
              <a:defRPr sz="3000" b="1">
                <a:solidFill>
                  <a:srgbClr val="003399"/>
                </a:solidFill>
                <a:latin typeface="Arial" charset="0"/>
              </a:defRPr>
            </a:lvl7pPr>
            <a:lvl8pPr marL="1371600" algn="l" rtl="0" fontAlgn="base">
              <a:spcBef>
                <a:spcPct val="0"/>
              </a:spcBef>
              <a:spcAft>
                <a:spcPct val="0"/>
              </a:spcAft>
              <a:defRPr sz="3000" b="1">
                <a:solidFill>
                  <a:srgbClr val="003399"/>
                </a:solidFill>
                <a:latin typeface="Arial" charset="0"/>
              </a:defRPr>
            </a:lvl8pPr>
            <a:lvl9pPr marL="1828800" algn="l" rtl="0" fontAlgn="base">
              <a:spcBef>
                <a:spcPct val="0"/>
              </a:spcBef>
              <a:spcAft>
                <a:spcPct val="0"/>
              </a:spcAft>
              <a:defRPr sz="3000" b="1">
                <a:solidFill>
                  <a:srgbClr val="003399"/>
                </a:solidFill>
                <a:latin typeface="Arial" charset="0"/>
              </a:defRPr>
            </a:lvl9pPr>
          </a:lstStyle>
          <a:p>
            <a:r>
              <a:rPr lang="de-DE" sz="1800" kern="0" dirty="0">
                <a:solidFill>
                  <a:srgbClr val="003695"/>
                </a:solidFill>
              </a:rPr>
              <a:t>Titelmasterformat durch Klicken bearbeiten</a:t>
            </a:r>
          </a:p>
        </p:txBody>
      </p:sp>
      <p:sp>
        <p:nvSpPr>
          <p:cNvPr id="7" name="Content Placeholder 2"/>
          <p:cNvSpPr>
            <a:spLocks noGrp="1"/>
          </p:cNvSpPr>
          <p:nvPr>
            <p:ph idx="1"/>
          </p:nvPr>
        </p:nvSpPr>
        <p:spPr>
          <a:xfrm>
            <a:off x="3707904" y="914400"/>
            <a:ext cx="5256584" cy="5394920"/>
          </a:xfrm>
        </p:spPr>
        <p:txBody>
          <a:bodyPr>
            <a:normAutofit/>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dirty="0"/>
          </a:p>
        </p:txBody>
      </p:sp>
      <p:sp>
        <p:nvSpPr>
          <p:cNvPr id="8" name="Text Placeholder 3"/>
          <p:cNvSpPr>
            <a:spLocks noGrp="1"/>
          </p:cNvSpPr>
          <p:nvPr>
            <p:ph type="body" sz="half" idx="2"/>
          </p:nvPr>
        </p:nvSpPr>
        <p:spPr>
          <a:xfrm>
            <a:off x="555575" y="1752600"/>
            <a:ext cx="3008313" cy="4556720"/>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a:t>Textmasterformat bearbeiten</a:t>
            </a:r>
          </a:p>
        </p:txBody>
      </p:sp>
    </p:spTree>
    <p:extLst>
      <p:ext uri="{BB962C8B-B14F-4D97-AF65-F5344CB8AC3E}">
        <p14:creationId xmlns:p14="http://schemas.microsoft.com/office/powerpoint/2010/main" val="277326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folie zweigeteilt mit Hintergrund">
    <p:spTree>
      <p:nvGrpSpPr>
        <p:cNvPr id="1" name=""/>
        <p:cNvGrpSpPr/>
        <p:nvPr/>
      </p:nvGrpSpPr>
      <p:grpSpPr>
        <a:xfrm>
          <a:off x="0" y="0"/>
          <a:ext cx="0" cy="0"/>
          <a:chOff x="0" y="0"/>
          <a:chExt cx="0" cy="0"/>
        </a:xfrm>
      </p:grpSpPr>
      <p:sp>
        <p:nvSpPr>
          <p:cNvPr id="9" name="Rechteck 8"/>
          <p:cNvSpPr/>
          <p:nvPr userDrawn="1"/>
        </p:nvSpPr>
        <p:spPr>
          <a:xfrm>
            <a:off x="299713" y="923924"/>
            <a:ext cx="8892479" cy="5457403"/>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quarter" idx="10"/>
          </p:nvPr>
        </p:nvSpPr>
        <p:spPr/>
        <p:txBody>
          <a:bodyPr/>
          <a:lstStyle/>
          <a:p>
            <a:pPr>
              <a:defRPr/>
            </a:pPr>
            <a:r>
              <a:rPr lang="de-DE"/>
              <a:t>00. Monat 20XX</a:t>
            </a:r>
            <a:endParaRPr lang="de-DE" dirty="0"/>
          </a:p>
        </p:txBody>
      </p:sp>
      <p:sp>
        <p:nvSpPr>
          <p:cNvPr id="4" name="Fußzeilenplatzhalter 3"/>
          <p:cNvSpPr>
            <a:spLocks noGrp="1"/>
          </p:cNvSpPr>
          <p:nvPr>
            <p:ph type="ftr" sz="quarter" idx="11"/>
          </p:nvPr>
        </p:nvSpPr>
        <p:spPr/>
        <p:txBody>
          <a:bodyPr/>
          <a:lstStyle/>
          <a:p>
            <a:pPr algn="r">
              <a:defRPr/>
            </a:pPr>
            <a:r>
              <a:rPr lang="de-DE"/>
              <a:t>&lt;Name, Titel, Ort der Präsentation&gt;</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
        <p:nvSpPr>
          <p:cNvPr id="6" name="Title 1"/>
          <p:cNvSpPr txBox="1">
            <a:spLocks/>
          </p:cNvSpPr>
          <p:nvPr userDrawn="1"/>
        </p:nvSpPr>
        <p:spPr bwMode="auto">
          <a:xfrm>
            <a:off x="555575" y="914400"/>
            <a:ext cx="3008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l" rtl="0" eaLnBrk="1" fontAlgn="base" latinLnBrk="0" hangingPunct="1">
              <a:spcBef>
                <a:spcPct val="0"/>
              </a:spcBef>
              <a:spcAft>
                <a:spcPct val="0"/>
              </a:spcAft>
              <a:defRPr kumimoji="0" lang="de-DE" sz="2000" b="1">
                <a:solidFill>
                  <a:srgbClr val="003399"/>
                </a:solidFill>
                <a:latin typeface="+mj-lt"/>
                <a:ea typeface="+mj-ea"/>
                <a:cs typeface="+mj-cs"/>
              </a:defRPr>
            </a:lvl1pPr>
            <a:lvl2pPr algn="l" rtl="0" eaLnBrk="0" fontAlgn="base" hangingPunct="0">
              <a:spcBef>
                <a:spcPct val="0"/>
              </a:spcBef>
              <a:spcAft>
                <a:spcPct val="0"/>
              </a:spcAft>
              <a:defRPr sz="3000" b="1">
                <a:solidFill>
                  <a:srgbClr val="003399"/>
                </a:solidFill>
                <a:latin typeface="Arial" charset="0"/>
              </a:defRPr>
            </a:lvl2pPr>
            <a:lvl3pPr algn="l" rtl="0" eaLnBrk="0" fontAlgn="base" hangingPunct="0">
              <a:spcBef>
                <a:spcPct val="0"/>
              </a:spcBef>
              <a:spcAft>
                <a:spcPct val="0"/>
              </a:spcAft>
              <a:defRPr sz="3000" b="1">
                <a:solidFill>
                  <a:srgbClr val="003399"/>
                </a:solidFill>
                <a:latin typeface="Arial" charset="0"/>
              </a:defRPr>
            </a:lvl3pPr>
            <a:lvl4pPr algn="l" rtl="0" eaLnBrk="0" fontAlgn="base" hangingPunct="0">
              <a:spcBef>
                <a:spcPct val="0"/>
              </a:spcBef>
              <a:spcAft>
                <a:spcPct val="0"/>
              </a:spcAft>
              <a:defRPr sz="3000" b="1">
                <a:solidFill>
                  <a:srgbClr val="003399"/>
                </a:solidFill>
                <a:latin typeface="Arial" charset="0"/>
              </a:defRPr>
            </a:lvl4pPr>
            <a:lvl5pPr algn="l" rtl="0" eaLnBrk="0" fontAlgn="base" hangingPunct="0">
              <a:spcBef>
                <a:spcPct val="0"/>
              </a:spcBef>
              <a:spcAft>
                <a:spcPct val="0"/>
              </a:spcAft>
              <a:defRPr sz="3000" b="1">
                <a:solidFill>
                  <a:srgbClr val="003399"/>
                </a:solidFill>
                <a:latin typeface="Arial" charset="0"/>
              </a:defRPr>
            </a:lvl5pPr>
            <a:lvl6pPr marL="457200" algn="l" rtl="0" fontAlgn="base">
              <a:spcBef>
                <a:spcPct val="0"/>
              </a:spcBef>
              <a:spcAft>
                <a:spcPct val="0"/>
              </a:spcAft>
              <a:defRPr sz="3000" b="1">
                <a:solidFill>
                  <a:srgbClr val="003399"/>
                </a:solidFill>
                <a:latin typeface="Arial" charset="0"/>
              </a:defRPr>
            </a:lvl6pPr>
            <a:lvl7pPr marL="914400" algn="l" rtl="0" fontAlgn="base">
              <a:spcBef>
                <a:spcPct val="0"/>
              </a:spcBef>
              <a:spcAft>
                <a:spcPct val="0"/>
              </a:spcAft>
              <a:defRPr sz="3000" b="1">
                <a:solidFill>
                  <a:srgbClr val="003399"/>
                </a:solidFill>
                <a:latin typeface="Arial" charset="0"/>
              </a:defRPr>
            </a:lvl7pPr>
            <a:lvl8pPr marL="1371600" algn="l" rtl="0" fontAlgn="base">
              <a:spcBef>
                <a:spcPct val="0"/>
              </a:spcBef>
              <a:spcAft>
                <a:spcPct val="0"/>
              </a:spcAft>
              <a:defRPr sz="3000" b="1">
                <a:solidFill>
                  <a:srgbClr val="003399"/>
                </a:solidFill>
                <a:latin typeface="Arial" charset="0"/>
              </a:defRPr>
            </a:lvl8pPr>
            <a:lvl9pPr marL="1828800" algn="l" rtl="0" fontAlgn="base">
              <a:spcBef>
                <a:spcPct val="0"/>
              </a:spcBef>
              <a:spcAft>
                <a:spcPct val="0"/>
              </a:spcAft>
              <a:defRPr sz="3000" b="1">
                <a:solidFill>
                  <a:srgbClr val="003399"/>
                </a:solidFill>
                <a:latin typeface="Arial" charset="0"/>
              </a:defRPr>
            </a:lvl9pPr>
          </a:lstStyle>
          <a:p>
            <a:r>
              <a:rPr lang="de-DE" sz="1800" kern="0" dirty="0"/>
              <a:t>Titelmasterformat durch Klicken bearbeiten</a:t>
            </a:r>
          </a:p>
        </p:txBody>
      </p:sp>
      <p:sp>
        <p:nvSpPr>
          <p:cNvPr id="7" name="Content Placeholder 2"/>
          <p:cNvSpPr>
            <a:spLocks noGrp="1"/>
          </p:cNvSpPr>
          <p:nvPr>
            <p:ph idx="1"/>
          </p:nvPr>
        </p:nvSpPr>
        <p:spPr>
          <a:xfrm>
            <a:off x="3707904" y="914400"/>
            <a:ext cx="5256584" cy="5394920"/>
          </a:xfrm>
        </p:spPr>
        <p:txBody>
          <a:bodyPr>
            <a:normAutofit/>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dirty="0"/>
          </a:p>
        </p:txBody>
      </p:sp>
      <p:sp>
        <p:nvSpPr>
          <p:cNvPr id="8" name="Text Placeholder 3"/>
          <p:cNvSpPr>
            <a:spLocks noGrp="1"/>
          </p:cNvSpPr>
          <p:nvPr>
            <p:ph type="body" sz="half" idx="2"/>
          </p:nvPr>
        </p:nvSpPr>
        <p:spPr>
          <a:xfrm>
            <a:off x="555575" y="1752600"/>
            <a:ext cx="3008313" cy="4556720"/>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a:t>Textmasterformat bearbeiten</a:t>
            </a:r>
          </a:p>
        </p:txBody>
      </p:sp>
    </p:spTree>
    <p:extLst>
      <p:ext uri="{BB962C8B-B14F-4D97-AF65-F5344CB8AC3E}">
        <p14:creationId xmlns:p14="http://schemas.microsoft.com/office/powerpoint/2010/main" val="3249796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2148D88C-5E37-4FC5-B2B6-7CF5F5DB26BE}" type="slidenum">
              <a:rPr lang="de-DE"/>
              <a:pPr>
                <a:defRPr/>
              </a:pPr>
              <a:t>‹Nr.›</a:t>
            </a:fld>
            <a:endParaRPr lang="de-DE"/>
          </a:p>
        </p:txBody>
      </p:sp>
    </p:spTree>
    <p:extLst>
      <p:ext uri="{BB962C8B-B14F-4D97-AF65-F5344CB8AC3E}">
        <p14:creationId xmlns:p14="http://schemas.microsoft.com/office/powerpoint/2010/main" val="147054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mit Kreidebild">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3150" b="26201"/>
          <a:stretch/>
        </p:blipFill>
        <p:spPr>
          <a:xfrm>
            <a:off x="306330" y="2695541"/>
            <a:ext cx="8853487" cy="4169529"/>
          </a:xfrm>
          <a:prstGeom prst="rect">
            <a:avLst/>
          </a:prstGeom>
        </p:spPr>
      </p:pic>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9" name="Rectangle 33"/>
          <p:cNvSpPr>
            <a:spLocks noChangeArrowheads="1"/>
          </p:cNvSpPr>
          <p:nvPr/>
        </p:nvSpPr>
        <p:spPr bwMode="auto">
          <a:xfrm>
            <a:off x="3175"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3175"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484188" y="620713"/>
            <a:ext cx="7688212" cy="1295400"/>
          </a:xfrm>
        </p:spPr>
        <p:txBody>
          <a:bodyPr lIns="0" rIns="0"/>
          <a:lstStyle>
            <a:lvl1pPr>
              <a:defRPr sz="3600">
                <a:solidFill>
                  <a:srgbClr val="003695"/>
                </a:solidFill>
              </a:defRPr>
            </a:lvl1pPr>
          </a:lstStyle>
          <a:p>
            <a:pPr lvl="0"/>
            <a:r>
              <a:rPr lang="de-DE" noProof="0"/>
              <a:t>Titelmasterformat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2054" y="2693833"/>
            <a:ext cx="2364504"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7"/>
          <p:cNvSpPr txBox="1">
            <a:spLocks noChangeArrowheads="1"/>
          </p:cNvSpPr>
          <p:nvPr userDrawn="1"/>
        </p:nvSpPr>
        <p:spPr bwMode="auto">
          <a:xfrm>
            <a:off x="496888" y="275273"/>
            <a:ext cx="734377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66741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mit Bild">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a:extLst>
              <a:ext uri="{28A0092B-C50C-407E-A947-70E740481C1C}">
                <a14:useLocalDpi xmlns:a14="http://schemas.microsoft.com/office/drawing/2010/main" val="0"/>
              </a:ext>
            </a:extLst>
          </a:blip>
          <a:srcRect t="20036" r="1439"/>
          <a:stretch/>
        </p:blipFill>
        <p:spPr>
          <a:xfrm>
            <a:off x="1472759" y="2696542"/>
            <a:ext cx="7671241" cy="4155108"/>
          </a:xfrm>
          <a:prstGeom prst="rect">
            <a:avLst/>
          </a:prstGeom>
        </p:spPr>
      </p:pic>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3175"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484188" y="620713"/>
            <a:ext cx="7688212" cy="1295400"/>
          </a:xfrm>
        </p:spPr>
        <p:txBody>
          <a:bodyPr lIns="0" rIns="0"/>
          <a:lstStyle>
            <a:lvl1pPr>
              <a:defRPr sz="3600">
                <a:solidFill>
                  <a:srgbClr val="003695"/>
                </a:solidFill>
              </a:defRPr>
            </a:lvl1pPr>
          </a:lstStyle>
          <a:p>
            <a:pPr lvl="0"/>
            <a:r>
              <a:rPr lang="de-DE" noProof="0"/>
              <a:t>Titelmasterformat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2055" y="2697161"/>
            <a:ext cx="23526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32"/>
          <p:cNvSpPr>
            <a:spLocks noChangeArrowheads="1"/>
          </p:cNvSpPr>
          <p:nvPr userDrawn="1"/>
        </p:nvSpPr>
        <p:spPr bwMode="auto">
          <a:xfrm>
            <a:off x="2849" y="2109787"/>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9" name="Text Box 7"/>
          <p:cNvSpPr txBox="1">
            <a:spLocks noChangeArrowheads="1"/>
          </p:cNvSpPr>
          <p:nvPr userDrawn="1"/>
        </p:nvSpPr>
        <p:spPr bwMode="auto">
          <a:xfrm>
            <a:off x="496888" y="275273"/>
            <a:ext cx="734377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181899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mit eigenem Bild">
    <p:spTree>
      <p:nvGrpSpPr>
        <p:cNvPr id="1" name=""/>
        <p:cNvGrpSpPr/>
        <p:nvPr/>
      </p:nvGrpSpPr>
      <p:grpSpPr>
        <a:xfrm>
          <a:off x="0" y="0"/>
          <a:ext cx="0" cy="0"/>
          <a:chOff x="0" y="0"/>
          <a:chExt cx="0" cy="0"/>
        </a:xfrm>
      </p:grpSpPr>
      <p:sp>
        <p:nvSpPr>
          <p:cNvPr id="16" name="Rechteck 15"/>
          <p:cNvSpPr/>
          <p:nvPr userDrawn="1"/>
        </p:nvSpPr>
        <p:spPr>
          <a:xfrm>
            <a:off x="300446" y="2696540"/>
            <a:ext cx="8851646" cy="41760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a:t>
            </a:r>
            <a:r>
              <a:rPr lang="de-DE" sz="3600" baseline="0" dirty="0"/>
              <a:t> eigenes Bild einfügen ]</a:t>
            </a:r>
            <a:endParaRPr lang="de-DE" sz="3600" dirty="0"/>
          </a:p>
        </p:txBody>
      </p:sp>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9" name="Rectangle 33"/>
          <p:cNvSpPr>
            <a:spLocks noChangeArrowheads="1"/>
          </p:cNvSpPr>
          <p:nvPr/>
        </p:nvSpPr>
        <p:spPr bwMode="auto">
          <a:xfrm>
            <a:off x="3175"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3175"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484188" y="620713"/>
            <a:ext cx="7688212" cy="1295400"/>
          </a:xfrm>
        </p:spPr>
        <p:txBody>
          <a:bodyPr lIns="0" rIns="0"/>
          <a:lstStyle>
            <a:lvl1pPr>
              <a:defRPr sz="3600">
                <a:solidFill>
                  <a:srgbClr val="003695"/>
                </a:solidFill>
              </a:defRPr>
            </a:lvl1pPr>
          </a:lstStyle>
          <a:p>
            <a:pPr lvl="0"/>
            <a:r>
              <a:rPr lang="de-DE" noProof="0"/>
              <a:t>Titelmasterformat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73963" y="2697162"/>
            <a:ext cx="2352675" cy="417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7"/>
          <p:cNvSpPr txBox="1">
            <a:spLocks noChangeArrowheads="1"/>
          </p:cNvSpPr>
          <p:nvPr userDrawn="1"/>
        </p:nvSpPr>
        <p:spPr bwMode="auto">
          <a:xfrm>
            <a:off x="496888" y="275273"/>
            <a:ext cx="734377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47924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Textfolie">
    <p:spTree>
      <p:nvGrpSpPr>
        <p:cNvPr id="1" name=""/>
        <p:cNvGrpSpPr/>
        <p:nvPr/>
      </p:nvGrpSpPr>
      <p:grpSpPr>
        <a:xfrm>
          <a:off x="0" y="0"/>
          <a:ext cx="0" cy="0"/>
          <a:chOff x="0" y="0"/>
          <a:chExt cx="0" cy="0"/>
        </a:xfrm>
      </p:grpSpPr>
      <p:sp>
        <p:nvSpPr>
          <p:cNvPr id="27" name="Rectangle 2"/>
          <p:cNvSpPr>
            <a:spLocks noGrp="1" noChangeArrowheads="1"/>
          </p:cNvSpPr>
          <p:nvPr>
            <p:ph type="title"/>
          </p:nvPr>
        </p:nvSpPr>
        <p:spPr bwMode="auto">
          <a:xfrm>
            <a:off x="531813" y="893763"/>
            <a:ext cx="843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3695"/>
                </a:solidFill>
              </a:defRPr>
            </a:lvl1pPr>
          </a:lstStyle>
          <a:p>
            <a:pPr lvl="0"/>
            <a:r>
              <a:rPr lang="de-DE"/>
              <a:t>Titelmasterformat durch Klicken bearbeiten</a:t>
            </a:r>
            <a:endParaRPr lang="de-DE" dirty="0"/>
          </a:p>
        </p:txBody>
      </p:sp>
      <p:sp>
        <p:nvSpPr>
          <p:cNvPr id="28" name="Rectangle 19"/>
          <p:cNvSpPr>
            <a:spLocks noGrp="1" noChangeArrowheads="1"/>
          </p:cNvSpPr>
          <p:nvPr>
            <p:ph type="dt" sz="quarter" idx="10"/>
          </p:nvPr>
        </p:nvSpPr>
        <p:spPr>
          <a:xfrm>
            <a:off x="7380288" y="6450013"/>
            <a:ext cx="1576387" cy="292100"/>
          </a:xfrm>
          <a:prstGeom prst="rect">
            <a:avLst/>
          </a:prstGeom>
        </p:spPr>
        <p:txBody>
          <a:bodyPr anchor="b" anchorCtr="0"/>
          <a:lstStyle>
            <a:lvl1pPr algn="r" eaLnBrk="0" hangingPunct="0">
              <a:defRPr sz="1200" smtClean="0">
                <a:ea typeface="ＭＳ Ｐゴシック" pitchFamily="34" charset="-128"/>
              </a:defRPr>
            </a:lvl1pPr>
          </a:lstStyle>
          <a:p>
            <a:pPr>
              <a:defRPr/>
            </a:pPr>
            <a:r>
              <a:rPr lang="de-DE"/>
              <a:t>00. Monat 20XX</a:t>
            </a:r>
            <a:endParaRPr lang="de-DE" dirty="0"/>
          </a:p>
        </p:txBody>
      </p:sp>
      <p:sp>
        <p:nvSpPr>
          <p:cNvPr id="29" name="Rectangle 20"/>
          <p:cNvSpPr>
            <a:spLocks noGrp="1" noChangeArrowheads="1"/>
          </p:cNvSpPr>
          <p:nvPr>
            <p:ph type="ftr" sz="quarter" idx="11"/>
          </p:nvPr>
        </p:nvSpPr>
        <p:spPr>
          <a:xfrm>
            <a:off x="1331913" y="6453188"/>
            <a:ext cx="5976937" cy="288925"/>
          </a:xfrm>
          <a:prstGeom prst="rect">
            <a:avLst/>
          </a:prstGeom>
        </p:spPr>
        <p:txBody>
          <a:bodyPr anchor="b" anchorCtr="0"/>
          <a:lstStyle>
            <a:lvl1pPr eaLnBrk="0" hangingPunct="0">
              <a:defRPr sz="1200" smtClean="0">
                <a:ea typeface="ＭＳ Ｐゴシック" pitchFamily="34" charset="-128"/>
              </a:defRPr>
            </a:lvl1pPr>
          </a:lstStyle>
          <a:p>
            <a:pPr algn="r">
              <a:defRPr/>
            </a:pPr>
            <a:r>
              <a:rPr lang="de-DE" dirty="0"/>
              <a:t>&lt;Name, Titel, Ort der Präsentation&gt;</a:t>
            </a:r>
          </a:p>
        </p:txBody>
      </p:sp>
      <p:sp>
        <p:nvSpPr>
          <p:cNvPr id="30" name="Rectangle 21"/>
          <p:cNvSpPr>
            <a:spLocks noGrp="1" noChangeArrowheads="1"/>
          </p:cNvSpPr>
          <p:nvPr>
            <p:ph type="sldNum" sz="quarter" idx="12"/>
          </p:nvPr>
        </p:nvSpPr>
        <p:spPr>
          <a:xfrm>
            <a:off x="552450" y="6453188"/>
            <a:ext cx="706438"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36" name="Rectangle 3"/>
          <p:cNvSpPr>
            <a:spLocks noGrp="1" noChangeArrowheads="1"/>
          </p:cNvSpPr>
          <p:nvPr>
            <p:ph idx="1"/>
          </p:nvPr>
        </p:nvSpPr>
        <p:spPr bwMode="auto">
          <a:xfrm>
            <a:off x="541338" y="2060575"/>
            <a:ext cx="8410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604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ndardfolie mit Hintergrund">
    <p:spTree>
      <p:nvGrpSpPr>
        <p:cNvPr id="1" name=""/>
        <p:cNvGrpSpPr/>
        <p:nvPr/>
      </p:nvGrpSpPr>
      <p:grpSpPr>
        <a:xfrm>
          <a:off x="0" y="0"/>
          <a:ext cx="0" cy="0"/>
          <a:chOff x="0" y="0"/>
          <a:chExt cx="0" cy="0"/>
        </a:xfrm>
      </p:grpSpPr>
      <p:sp>
        <p:nvSpPr>
          <p:cNvPr id="2" name="Rechteck 1"/>
          <p:cNvSpPr/>
          <p:nvPr userDrawn="1"/>
        </p:nvSpPr>
        <p:spPr>
          <a:xfrm>
            <a:off x="296862" y="923925"/>
            <a:ext cx="8847137" cy="1224000"/>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userDrawn="1"/>
        </p:nvSpPr>
        <p:spPr>
          <a:xfrm>
            <a:off x="293365" y="2106613"/>
            <a:ext cx="8845872" cy="4271540"/>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12" descr="BL_Logo_2010_klein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1738" y="333375"/>
            <a:ext cx="14001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a:spLocks noGrp="1" noChangeArrowheads="1"/>
          </p:cNvSpPr>
          <p:nvPr>
            <p:ph type="title"/>
          </p:nvPr>
        </p:nvSpPr>
        <p:spPr bwMode="auto">
          <a:xfrm>
            <a:off x="531813" y="893763"/>
            <a:ext cx="843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3695"/>
                </a:solidFill>
              </a:defRPr>
            </a:lvl1pPr>
          </a:lstStyle>
          <a:p>
            <a:pPr lvl="0"/>
            <a:r>
              <a:rPr lang="de-DE"/>
              <a:t>Titelmasterformat durch Klicken bearbeiten</a:t>
            </a:r>
            <a:endParaRPr lang="de-DE" dirty="0"/>
          </a:p>
        </p:txBody>
      </p:sp>
      <p:sp>
        <p:nvSpPr>
          <p:cNvPr id="11" name="Rectangle 19"/>
          <p:cNvSpPr>
            <a:spLocks noGrp="1" noChangeArrowheads="1"/>
          </p:cNvSpPr>
          <p:nvPr>
            <p:ph type="dt" sz="quarter" idx="10"/>
          </p:nvPr>
        </p:nvSpPr>
        <p:spPr>
          <a:xfrm>
            <a:off x="7380288" y="6450013"/>
            <a:ext cx="1576387" cy="292100"/>
          </a:xfrm>
          <a:prstGeom prst="rect">
            <a:avLst/>
          </a:prstGeom>
        </p:spPr>
        <p:txBody>
          <a:bodyPr anchor="b" anchorCtr="0"/>
          <a:lstStyle>
            <a:lvl1pPr algn="r" eaLnBrk="0" hangingPunct="0">
              <a:defRPr sz="1200" smtClean="0">
                <a:ea typeface="ＭＳ Ｐゴシック" pitchFamily="34" charset="-128"/>
              </a:defRPr>
            </a:lvl1pPr>
          </a:lstStyle>
          <a:p>
            <a:pPr>
              <a:defRPr/>
            </a:pPr>
            <a:r>
              <a:rPr lang="de-DE"/>
              <a:t>00. Monat 20XX</a:t>
            </a:r>
            <a:endParaRPr lang="de-DE" dirty="0"/>
          </a:p>
        </p:txBody>
      </p:sp>
      <p:sp>
        <p:nvSpPr>
          <p:cNvPr id="12" name="Rectangle 20"/>
          <p:cNvSpPr>
            <a:spLocks noGrp="1" noChangeArrowheads="1"/>
          </p:cNvSpPr>
          <p:nvPr>
            <p:ph type="ftr" sz="quarter" idx="11"/>
          </p:nvPr>
        </p:nvSpPr>
        <p:spPr>
          <a:xfrm>
            <a:off x="1331913" y="6453188"/>
            <a:ext cx="5976937" cy="288925"/>
          </a:xfrm>
          <a:prstGeom prst="rect">
            <a:avLst/>
          </a:prstGeom>
        </p:spPr>
        <p:txBody>
          <a:bodyPr anchor="b" anchorCtr="0"/>
          <a:lstStyle>
            <a:lvl1pPr eaLnBrk="0" hangingPunct="0">
              <a:defRPr sz="1200" smtClean="0">
                <a:ea typeface="ＭＳ Ｐゴシック" pitchFamily="34" charset="-128"/>
              </a:defRPr>
            </a:lvl1pPr>
          </a:lstStyle>
          <a:p>
            <a:pPr algn="r">
              <a:defRPr/>
            </a:pPr>
            <a:r>
              <a:rPr lang="de-DE" dirty="0"/>
              <a:t>&lt;Name, Titel, Ort der Präsentation&gt;</a:t>
            </a:r>
          </a:p>
        </p:txBody>
      </p:sp>
      <p:sp>
        <p:nvSpPr>
          <p:cNvPr id="13" name="Rectangle 21"/>
          <p:cNvSpPr>
            <a:spLocks noGrp="1" noChangeArrowheads="1"/>
          </p:cNvSpPr>
          <p:nvPr>
            <p:ph type="sldNum" sz="quarter" idx="12"/>
          </p:nvPr>
        </p:nvSpPr>
        <p:spPr>
          <a:xfrm>
            <a:off x="552450" y="6453188"/>
            <a:ext cx="706438"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16" name="Rectangle 30"/>
          <p:cNvSpPr>
            <a:spLocks noChangeAspect="1" noChangeArrowheads="1"/>
          </p:cNvSpPr>
          <p:nvPr userDrawn="1"/>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7" name="Rectangle 31"/>
          <p:cNvSpPr>
            <a:spLocks noChangeArrowheads="1"/>
          </p:cNvSpPr>
          <p:nvPr userDrawn="1"/>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8" name="Rectangle 32"/>
          <p:cNvSpPr>
            <a:spLocks noChangeArrowheads="1"/>
          </p:cNvSpPr>
          <p:nvPr userDrawn="1"/>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9" name="Rectangle 33"/>
          <p:cNvSpPr>
            <a:spLocks noChangeArrowheads="1"/>
          </p:cNvSpPr>
          <p:nvPr userDrawn="1"/>
        </p:nvSpPr>
        <p:spPr bwMode="auto">
          <a:xfrm>
            <a:off x="3175"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20" name="Rectangle 34"/>
          <p:cNvSpPr>
            <a:spLocks noChangeArrowheads="1"/>
          </p:cNvSpPr>
          <p:nvPr userDrawn="1"/>
        </p:nvSpPr>
        <p:spPr bwMode="auto">
          <a:xfrm>
            <a:off x="3175"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23" name="Rectangle 3"/>
          <p:cNvSpPr>
            <a:spLocks noGrp="1" noChangeArrowheads="1"/>
          </p:cNvSpPr>
          <p:nvPr>
            <p:ph idx="1"/>
          </p:nvPr>
        </p:nvSpPr>
        <p:spPr bwMode="auto">
          <a:xfrm>
            <a:off x="541338" y="2109788"/>
            <a:ext cx="8410575"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5" name="Text Box 7"/>
          <p:cNvSpPr txBox="1">
            <a:spLocks noChangeArrowheads="1"/>
          </p:cNvSpPr>
          <p:nvPr userDrawn="1"/>
        </p:nvSpPr>
        <p:spPr bwMode="auto">
          <a:xfrm>
            <a:off x="496888" y="275273"/>
            <a:ext cx="734377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413509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quarter" idx="10"/>
          </p:nvPr>
        </p:nvSpPr>
        <p:spPr/>
        <p:txBody>
          <a:bodyPr/>
          <a:lstStyle/>
          <a:p>
            <a:pPr>
              <a:defRPr/>
            </a:pPr>
            <a:r>
              <a:rPr lang="de-DE"/>
              <a:t>00. Monat 20XX</a:t>
            </a:r>
            <a:endParaRPr lang="de-DE" dirty="0"/>
          </a:p>
        </p:txBody>
      </p:sp>
      <p:sp>
        <p:nvSpPr>
          <p:cNvPr id="4" name="Fußzeilenplatzhalter 3"/>
          <p:cNvSpPr>
            <a:spLocks noGrp="1"/>
          </p:cNvSpPr>
          <p:nvPr>
            <p:ph type="ftr" sz="quarter" idx="11"/>
          </p:nvPr>
        </p:nvSpPr>
        <p:spPr/>
        <p:txBody>
          <a:bodyPr/>
          <a:lstStyle/>
          <a:p>
            <a:pPr algn="r">
              <a:defRPr/>
            </a:pPr>
            <a:r>
              <a:rPr lang="de-DE"/>
              <a:t>&lt;Name, Titel, Ort der Präsentation&gt;</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
        <p:nvSpPr>
          <p:cNvPr id="6" name="Rectangle 3"/>
          <p:cNvSpPr>
            <a:spLocks noGrp="1" noChangeArrowheads="1"/>
          </p:cNvSpPr>
          <p:nvPr>
            <p:ph idx="1"/>
          </p:nvPr>
        </p:nvSpPr>
        <p:spPr bwMode="auto">
          <a:xfrm>
            <a:off x="4853429" y="2060848"/>
            <a:ext cx="410267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tangle 3"/>
          <p:cNvSpPr>
            <a:spLocks noGrp="1" noChangeArrowheads="1"/>
          </p:cNvSpPr>
          <p:nvPr>
            <p:ph idx="13"/>
          </p:nvPr>
        </p:nvSpPr>
        <p:spPr bwMode="auto">
          <a:xfrm>
            <a:off x="539552" y="2060848"/>
            <a:ext cx="410267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4639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folie nur 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quarter" idx="10"/>
          </p:nvPr>
        </p:nvSpPr>
        <p:spPr/>
        <p:txBody>
          <a:bodyPr/>
          <a:lstStyle/>
          <a:p>
            <a:pPr>
              <a:defRPr/>
            </a:pPr>
            <a:r>
              <a:rPr lang="de-DE"/>
              <a:t>00. Monat 20XX</a:t>
            </a:r>
            <a:endParaRPr lang="de-DE" dirty="0"/>
          </a:p>
        </p:txBody>
      </p:sp>
      <p:sp>
        <p:nvSpPr>
          <p:cNvPr id="4" name="Fußzeilenplatzhalter 3"/>
          <p:cNvSpPr>
            <a:spLocks noGrp="1"/>
          </p:cNvSpPr>
          <p:nvPr>
            <p:ph type="ftr" sz="quarter" idx="11"/>
          </p:nvPr>
        </p:nvSpPr>
        <p:spPr/>
        <p:txBody>
          <a:bodyPr/>
          <a:lstStyle/>
          <a:p>
            <a:pPr algn="r">
              <a:defRPr/>
            </a:pPr>
            <a:r>
              <a:rPr lang="de-DE"/>
              <a:t>&lt;Name, Titel, Ort der Präsentation&gt;</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Tree>
    <p:extLst>
      <p:ext uri="{BB962C8B-B14F-4D97-AF65-F5344CB8AC3E}">
        <p14:creationId xmlns:p14="http://schemas.microsoft.com/office/powerpoint/2010/main" val="33034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o-Folie">
    <p:spTree>
      <p:nvGrpSpPr>
        <p:cNvPr id="1" name=""/>
        <p:cNvGrpSpPr/>
        <p:nvPr/>
      </p:nvGrpSpPr>
      <p:grpSpPr>
        <a:xfrm>
          <a:off x="0" y="0"/>
          <a:ext cx="0" cy="0"/>
          <a:chOff x="0" y="0"/>
          <a:chExt cx="0" cy="0"/>
        </a:xfrm>
      </p:grpSpPr>
      <p:sp>
        <p:nvSpPr>
          <p:cNvPr id="3" name="Datumsplatzhalter 2"/>
          <p:cNvSpPr>
            <a:spLocks noGrp="1"/>
          </p:cNvSpPr>
          <p:nvPr>
            <p:ph type="dt" sz="quarter" idx="10"/>
          </p:nvPr>
        </p:nvSpPr>
        <p:spPr/>
        <p:txBody>
          <a:bodyPr/>
          <a:lstStyle/>
          <a:p>
            <a:pPr>
              <a:defRPr/>
            </a:pPr>
            <a:r>
              <a:rPr lang="de-DE"/>
              <a:t>00. Monat 20XX</a:t>
            </a:r>
            <a:endParaRPr lang="de-DE" dirty="0"/>
          </a:p>
        </p:txBody>
      </p:sp>
      <p:sp>
        <p:nvSpPr>
          <p:cNvPr id="4" name="Fußzeilenplatzhalter 3"/>
          <p:cNvSpPr>
            <a:spLocks noGrp="1"/>
          </p:cNvSpPr>
          <p:nvPr>
            <p:ph type="ftr" sz="quarter" idx="11"/>
          </p:nvPr>
        </p:nvSpPr>
        <p:spPr/>
        <p:txBody>
          <a:bodyPr/>
          <a:lstStyle/>
          <a:p>
            <a:pPr algn="r">
              <a:defRPr/>
            </a:pPr>
            <a:r>
              <a:rPr lang="de-DE"/>
              <a:t>&lt;Name, Titel, Ort der Präsentation&gt;</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Tree>
    <p:extLst>
      <p:ext uri="{BB962C8B-B14F-4D97-AF65-F5344CB8AC3E}">
        <p14:creationId xmlns:p14="http://schemas.microsoft.com/office/powerpoint/2010/main" val="345876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1813" y="893763"/>
            <a:ext cx="843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p>
            <a:pPr lvl="0"/>
            <a:r>
              <a:rPr lang="de-DE" dirty="0"/>
              <a:t>Titelmasterformat durch Klicken bearbeiten</a:t>
            </a:r>
          </a:p>
        </p:txBody>
      </p:sp>
      <p:sp>
        <p:nvSpPr>
          <p:cNvPr id="1027" name="Rectangle 3"/>
          <p:cNvSpPr>
            <a:spLocks noGrp="1" noChangeArrowheads="1"/>
          </p:cNvSpPr>
          <p:nvPr>
            <p:ph type="body" idx="1"/>
          </p:nvPr>
        </p:nvSpPr>
        <p:spPr bwMode="auto">
          <a:xfrm>
            <a:off x="541338" y="2060575"/>
            <a:ext cx="8410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28" name="Picture 12" descr="BL_Logo_2010_klein_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2213" y="333375"/>
            <a:ext cx="14001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uppieren 2"/>
          <p:cNvGrpSpPr>
            <a:grpSpLocks/>
          </p:cNvGrpSpPr>
          <p:nvPr/>
        </p:nvGrpSpPr>
        <p:grpSpPr bwMode="auto">
          <a:xfrm>
            <a:off x="0" y="333375"/>
            <a:ext cx="290513" cy="2655888"/>
            <a:chOff x="0" y="333375"/>
            <a:chExt cx="290513" cy="2655888"/>
          </a:xfrm>
        </p:grpSpPr>
        <p:sp>
          <p:nvSpPr>
            <p:cNvPr id="1034" name="Rectangle 13"/>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35" name="Rectangle 14"/>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36" name="Rectangle 15"/>
            <p:cNvSpPr>
              <a:spLocks noChangeArrowheads="1"/>
            </p:cNvSpPr>
            <p:nvPr/>
          </p:nvSpPr>
          <p:spPr bwMode="auto">
            <a:xfrm>
              <a:off x="1588" y="1517650"/>
              <a:ext cx="287337"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37" name="Rectangle 16"/>
            <p:cNvSpPr>
              <a:spLocks noChangeArrowheads="1"/>
            </p:cNvSpPr>
            <p:nvPr/>
          </p:nvSpPr>
          <p:spPr bwMode="auto">
            <a:xfrm>
              <a:off x="0"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38" name="Rectangle 17"/>
            <p:cNvSpPr>
              <a:spLocks noChangeArrowheads="1"/>
            </p:cNvSpPr>
            <p:nvPr/>
          </p:nvSpPr>
          <p:spPr bwMode="auto">
            <a:xfrm>
              <a:off x="1588" y="2701925"/>
              <a:ext cx="287337" cy="287338"/>
            </a:xfrm>
            <a:prstGeom prst="rect">
              <a:avLst/>
            </a:prstGeom>
            <a:solidFill>
              <a:srgbClr val="DB2F36"/>
            </a:solidFill>
            <a:ln w="9525">
              <a:solidFill>
                <a:srgbClr val="DB2F36"/>
              </a:solidFill>
              <a:miter lim="800000"/>
              <a:headEnd/>
              <a:tailEnd/>
            </a:ln>
          </p:spPr>
          <p:txBody>
            <a:bodyPr wrap="none" anchor="ctr"/>
            <a:lstStyle/>
            <a:p>
              <a:endParaRPr lang="de-DE"/>
            </a:p>
          </p:txBody>
        </p:sp>
      </p:grpSp>
      <p:sp>
        <p:nvSpPr>
          <p:cNvPr id="15" name="Rectangle 19"/>
          <p:cNvSpPr>
            <a:spLocks noGrp="1" noChangeArrowheads="1"/>
          </p:cNvSpPr>
          <p:nvPr>
            <p:ph type="dt" sz="quarter" idx="2"/>
          </p:nvPr>
        </p:nvSpPr>
        <p:spPr>
          <a:xfrm>
            <a:off x="7380288" y="6450013"/>
            <a:ext cx="1576387" cy="292100"/>
          </a:xfrm>
          <a:prstGeom prst="rect">
            <a:avLst/>
          </a:prstGeom>
        </p:spPr>
        <p:txBody>
          <a:bodyPr/>
          <a:lstStyle>
            <a:lvl1pPr algn="r" eaLnBrk="0" hangingPunct="0">
              <a:defRPr sz="1200" smtClean="0">
                <a:ea typeface="ＭＳ Ｐゴシック" pitchFamily="34" charset="-128"/>
              </a:defRPr>
            </a:lvl1pPr>
          </a:lstStyle>
          <a:p>
            <a:pPr>
              <a:defRPr/>
            </a:pPr>
            <a:r>
              <a:rPr lang="de-DE"/>
              <a:t>00. Monat 20XX</a:t>
            </a:r>
            <a:endParaRPr lang="de-DE" dirty="0"/>
          </a:p>
        </p:txBody>
      </p:sp>
      <p:sp>
        <p:nvSpPr>
          <p:cNvPr id="16" name="Rectangle 20"/>
          <p:cNvSpPr>
            <a:spLocks noGrp="1" noChangeArrowheads="1"/>
          </p:cNvSpPr>
          <p:nvPr>
            <p:ph type="ftr" sz="quarter" idx="3"/>
          </p:nvPr>
        </p:nvSpPr>
        <p:spPr>
          <a:xfrm>
            <a:off x="1331913" y="6453188"/>
            <a:ext cx="5976937" cy="288925"/>
          </a:xfrm>
          <a:prstGeom prst="rect">
            <a:avLst/>
          </a:prstGeom>
        </p:spPr>
        <p:txBody>
          <a:bodyPr/>
          <a:lstStyle>
            <a:lvl1pPr eaLnBrk="0" hangingPunct="0">
              <a:defRPr sz="1200" smtClean="0">
                <a:ea typeface="ＭＳ Ｐゴシック" pitchFamily="34" charset="-128"/>
              </a:defRPr>
            </a:lvl1pPr>
          </a:lstStyle>
          <a:p>
            <a:pPr algn="r">
              <a:defRPr/>
            </a:pPr>
            <a:r>
              <a:rPr lang="de-DE"/>
              <a:t>&lt;Name, Titel, Ort der Präsentation&gt;</a:t>
            </a:r>
            <a:endParaRPr lang="de-DE" dirty="0"/>
          </a:p>
        </p:txBody>
      </p:sp>
      <p:sp>
        <p:nvSpPr>
          <p:cNvPr id="17" name="Rectangle 21"/>
          <p:cNvSpPr>
            <a:spLocks noGrp="1" noChangeArrowheads="1"/>
          </p:cNvSpPr>
          <p:nvPr>
            <p:ph type="sldNum" sz="quarter" idx="4"/>
          </p:nvPr>
        </p:nvSpPr>
        <p:spPr>
          <a:xfrm>
            <a:off x="552450" y="6453188"/>
            <a:ext cx="706438"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18" name="Text Box 7"/>
          <p:cNvSpPr txBox="1">
            <a:spLocks noChangeArrowheads="1"/>
          </p:cNvSpPr>
          <p:nvPr/>
        </p:nvSpPr>
        <p:spPr bwMode="auto">
          <a:xfrm>
            <a:off x="496888" y="275273"/>
            <a:ext cx="7343775"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71" r:id="rId2"/>
    <p:sldLayoutId id="2147483673" r:id="rId3"/>
    <p:sldLayoutId id="2147483675" r:id="rId4"/>
    <p:sldLayoutId id="2147483670" r:id="rId5"/>
    <p:sldLayoutId id="2147483666" r:id="rId6"/>
    <p:sldLayoutId id="2147483676" r:id="rId7"/>
    <p:sldLayoutId id="2147483677" r:id="rId8"/>
    <p:sldLayoutId id="2147483680" r:id="rId9"/>
    <p:sldLayoutId id="2147483682" r:id="rId10"/>
    <p:sldLayoutId id="2147483678" r:id="rId11"/>
    <p:sldLayoutId id="2147483681" r:id="rId12"/>
    <p:sldLayoutId id="2147483683" r:id="rId13"/>
  </p:sldLayoutIdLst>
  <p:hf sldNum="0" hdr="0" ftr="0" dt="0"/>
  <p:txStyles>
    <p:titleStyle>
      <a:lvl1pPr algn="l" rtl="0" eaLnBrk="1" fontAlgn="base" hangingPunct="1">
        <a:spcBef>
          <a:spcPct val="0"/>
        </a:spcBef>
        <a:spcAft>
          <a:spcPct val="0"/>
        </a:spcAft>
        <a:defRPr sz="3000" b="1">
          <a:solidFill>
            <a:srgbClr val="003695"/>
          </a:solidFill>
          <a:latin typeface="+mj-lt"/>
          <a:ea typeface="+mj-ea"/>
          <a:cs typeface="+mj-cs"/>
        </a:defRPr>
      </a:lvl1pPr>
      <a:lvl2pPr algn="l" rtl="0" eaLnBrk="1" fontAlgn="base" hangingPunct="1">
        <a:spcBef>
          <a:spcPct val="0"/>
        </a:spcBef>
        <a:spcAft>
          <a:spcPct val="0"/>
        </a:spcAft>
        <a:defRPr sz="3000" b="1">
          <a:solidFill>
            <a:srgbClr val="003399"/>
          </a:solidFill>
          <a:latin typeface="Arial" charset="0"/>
        </a:defRPr>
      </a:lvl2pPr>
      <a:lvl3pPr algn="l" rtl="0" eaLnBrk="1" fontAlgn="base" hangingPunct="1">
        <a:spcBef>
          <a:spcPct val="0"/>
        </a:spcBef>
        <a:spcAft>
          <a:spcPct val="0"/>
        </a:spcAft>
        <a:defRPr sz="3000" b="1">
          <a:solidFill>
            <a:srgbClr val="003399"/>
          </a:solidFill>
          <a:latin typeface="Arial" charset="0"/>
        </a:defRPr>
      </a:lvl3pPr>
      <a:lvl4pPr algn="l" rtl="0" eaLnBrk="1" fontAlgn="base" hangingPunct="1">
        <a:spcBef>
          <a:spcPct val="0"/>
        </a:spcBef>
        <a:spcAft>
          <a:spcPct val="0"/>
        </a:spcAft>
        <a:defRPr sz="3000" b="1">
          <a:solidFill>
            <a:srgbClr val="003399"/>
          </a:solidFill>
          <a:latin typeface="Arial" charset="0"/>
        </a:defRPr>
      </a:lvl4pPr>
      <a:lvl5pPr algn="l" rtl="0" eaLnBrk="1" fontAlgn="base" hangingPunct="1">
        <a:spcBef>
          <a:spcPct val="0"/>
        </a:spcBef>
        <a:spcAft>
          <a:spcPct val="0"/>
        </a:spcAft>
        <a:defRPr sz="3000" b="1">
          <a:solidFill>
            <a:srgbClr val="003399"/>
          </a:solidFill>
          <a:latin typeface="Arial" charset="0"/>
        </a:defRPr>
      </a:lvl5pPr>
      <a:lvl6pPr marL="457200" algn="l" rtl="0" eaLnBrk="1" fontAlgn="base" hangingPunct="1">
        <a:spcBef>
          <a:spcPct val="0"/>
        </a:spcBef>
        <a:spcAft>
          <a:spcPct val="0"/>
        </a:spcAft>
        <a:defRPr sz="3000" b="1">
          <a:solidFill>
            <a:srgbClr val="003399"/>
          </a:solidFill>
          <a:latin typeface="Arial" charset="0"/>
        </a:defRPr>
      </a:lvl6pPr>
      <a:lvl7pPr marL="914400" algn="l" rtl="0" eaLnBrk="1" fontAlgn="base" hangingPunct="1">
        <a:spcBef>
          <a:spcPct val="0"/>
        </a:spcBef>
        <a:spcAft>
          <a:spcPct val="0"/>
        </a:spcAft>
        <a:defRPr sz="3000" b="1">
          <a:solidFill>
            <a:srgbClr val="003399"/>
          </a:solidFill>
          <a:latin typeface="Arial" charset="0"/>
        </a:defRPr>
      </a:lvl7pPr>
      <a:lvl8pPr marL="1371600" algn="l" rtl="0" eaLnBrk="1" fontAlgn="base" hangingPunct="1">
        <a:spcBef>
          <a:spcPct val="0"/>
        </a:spcBef>
        <a:spcAft>
          <a:spcPct val="0"/>
        </a:spcAft>
        <a:defRPr sz="3000" b="1">
          <a:solidFill>
            <a:srgbClr val="003399"/>
          </a:solidFill>
          <a:latin typeface="Arial" charset="0"/>
        </a:defRPr>
      </a:lvl8pPr>
      <a:lvl9pPr marL="1828800" algn="l" rtl="0" eaLnBrk="1" fontAlgn="base" hangingPunct="1">
        <a:spcBef>
          <a:spcPct val="0"/>
        </a:spcBef>
        <a:spcAft>
          <a:spcPct val="0"/>
        </a:spcAft>
        <a:defRPr sz="3000" b="1">
          <a:solidFill>
            <a:srgbClr val="003399"/>
          </a:solidFill>
          <a:latin typeface="Arial" charset="0"/>
        </a:defRPr>
      </a:lvl9pPr>
    </p:titleStyle>
    <p:bodyStyle>
      <a:lvl1pPr marL="342900" indent="-342900" algn="l" rtl="0" eaLnBrk="1" fontAlgn="base" hangingPunct="1">
        <a:spcBef>
          <a:spcPct val="0"/>
        </a:spcBef>
        <a:spcAft>
          <a:spcPct val="15000"/>
        </a:spcAft>
        <a:buClr>
          <a:srgbClr val="003399"/>
        </a:buClr>
        <a:buSzPct val="70000"/>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10000"/>
        </a:spcBef>
        <a:spcAft>
          <a:spcPct val="10000"/>
        </a:spcAft>
        <a:buClr>
          <a:srgbClr val="F00000"/>
        </a:buClr>
        <a:buSzPct val="100000"/>
        <a:buFont typeface="Arial" pitchFamily="34" charset="0"/>
        <a:buChar char="»"/>
        <a:defRPr>
          <a:solidFill>
            <a:schemeClr val="tx1"/>
          </a:solidFill>
          <a:latin typeface="+mn-lt"/>
        </a:defRPr>
      </a:lvl2pPr>
      <a:lvl3pPr marL="1143000" indent="-228600" algn="l" rtl="0" eaLnBrk="1" fontAlgn="base" hangingPunct="1">
        <a:spcBef>
          <a:spcPct val="0"/>
        </a:spcBef>
        <a:spcAft>
          <a:spcPct val="0"/>
        </a:spcAft>
        <a:buClrTx/>
        <a:buFont typeface="Symbol" pitchFamily="18" charset="2"/>
        <a:buChar char="-"/>
        <a:defRPr sz="1600">
          <a:solidFill>
            <a:schemeClr val="tx1"/>
          </a:solidFill>
          <a:latin typeface="+mn-lt"/>
        </a:defRPr>
      </a:lvl3pPr>
      <a:lvl4pPr marL="1600200" indent="-228600" algn="l" rtl="0" eaLnBrk="1" fontAlgn="base" hangingPunct="1">
        <a:spcBef>
          <a:spcPct val="10000"/>
        </a:spcBef>
        <a:spcAft>
          <a:spcPct val="10000"/>
        </a:spcAft>
        <a:buClr>
          <a:schemeClr val="tx1"/>
        </a:buClr>
        <a:buChar char="•"/>
        <a:defRPr sz="1400">
          <a:solidFill>
            <a:schemeClr val="tx1"/>
          </a:solidFill>
          <a:latin typeface="+mn-lt"/>
        </a:defRPr>
      </a:lvl4pPr>
      <a:lvl5pPr marL="2057400" indent="-228600" algn="l" rtl="0" eaLnBrk="1" fontAlgn="base" hangingPunct="1">
        <a:spcBef>
          <a:spcPct val="10000"/>
        </a:spcBef>
        <a:spcAft>
          <a:spcPct val="10000"/>
        </a:spcAft>
        <a:buSzPct val="75000"/>
        <a:buFont typeface="Courier New" pitchFamily="49" charset="0"/>
        <a:buChar char="o"/>
        <a:defRPr sz="1200">
          <a:solidFill>
            <a:schemeClr val="tx1"/>
          </a:solidFill>
          <a:latin typeface="+mn-lt"/>
        </a:defRPr>
      </a:lvl5pPr>
      <a:lvl6pPr marL="2514600" indent="-228600" algn="l" rtl="0" eaLnBrk="1" fontAlgn="base" hangingPunct="1">
        <a:spcBef>
          <a:spcPct val="10000"/>
        </a:spcBef>
        <a:spcAft>
          <a:spcPct val="10000"/>
        </a:spcAft>
        <a:buChar char="•"/>
        <a:defRPr sz="1200">
          <a:solidFill>
            <a:schemeClr val="tx1"/>
          </a:solidFill>
          <a:latin typeface="+mn-lt"/>
        </a:defRPr>
      </a:lvl6pPr>
      <a:lvl7pPr marL="2971800" indent="-228600" algn="l" rtl="0" eaLnBrk="1" fontAlgn="base" hangingPunct="1">
        <a:spcBef>
          <a:spcPct val="10000"/>
        </a:spcBef>
        <a:spcAft>
          <a:spcPct val="10000"/>
        </a:spcAft>
        <a:buChar char="•"/>
        <a:defRPr sz="1200">
          <a:solidFill>
            <a:schemeClr val="tx1"/>
          </a:solidFill>
          <a:latin typeface="+mn-lt"/>
        </a:defRPr>
      </a:lvl7pPr>
      <a:lvl8pPr marL="3429000" indent="-228600" algn="l" rtl="0" eaLnBrk="1" fontAlgn="base" hangingPunct="1">
        <a:spcBef>
          <a:spcPct val="10000"/>
        </a:spcBef>
        <a:spcAft>
          <a:spcPct val="10000"/>
        </a:spcAft>
        <a:buChar char="•"/>
        <a:defRPr sz="1200">
          <a:solidFill>
            <a:schemeClr val="tx1"/>
          </a:solidFill>
          <a:latin typeface="+mn-lt"/>
        </a:defRPr>
      </a:lvl8pPr>
      <a:lvl9pPr marL="3886200" indent="-228600" algn="l" rtl="0" eaLnBrk="1" fontAlgn="base" hangingPunct="1">
        <a:spcBef>
          <a:spcPct val="10000"/>
        </a:spcBef>
        <a:spcAft>
          <a:spcPct val="1000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kmk.org/fileadmin/Dateien/pdf/PresseUndAktuelles/2017/KMK_Kompetenzen_in_der_digitalen_Welt_-neu_26.07.2017.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arsnova.app/"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yourpart.eu/"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br>
              <a:rPr lang="de-DE" dirty="0"/>
            </a:br>
            <a:br>
              <a:rPr lang="de-DE" dirty="0"/>
            </a:br>
            <a:br>
              <a:rPr lang="de-DE" sz="2800" b="0" dirty="0"/>
            </a:br>
            <a:endParaRPr lang="de-DE" sz="1600" b="0" dirty="0"/>
          </a:p>
        </p:txBody>
      </p:sp>
      <p:sp>
        <p:nvSpPr>
          <p:cNvPr id="4" name="Rechteck 3"/>
          <p:cNvSpPr/>
          <p:nvPr/>
        </p:nvSpPr>
        <p:spPr>
          <a:xfrm>
            <a:off x="4932040" y="1772816"/>
            <a:ext cx="3712219" cy="2246769"/>
          </a:xfrm>
          <a:prstGeom prst="rect">
            <a:avLst/>
          </a:prstGeom>
        </p:spPr>
        <p:txBody>
          <a:bodyPr wrap="square">
            <a:spAutoFit/>
          </a:bodyPr>
          <a:lstStyle/>
          <a:p>
            <a:pPr lvl="0" algn="ctr"/>
            <a:endParaRPr lang="de-DE" sz="2000" kern="0" dirty="0">
              <a:solidFill>
                <a:srgbClr val="003695"/>
              </a:solidFill>
              <a:latin typeface="Arial"/>
              <a:ea typeface="+mj-ea"/>
              <a:cs typeface="+mj-cs"/>
            </a:endParaRPr>
          </a:p>
          <a:p>
            <a:pPr lvl="0" algn="ctr"/>
            <a:r>
              <a:rPr lang="de-DE" sz="2000" b="1" kern="0" dirty="0">
                <a:solidFill>
                  <a:srgbClr val="003695"/>
                </a:solidFill>
                <a:latin typeface="Arial"/>
                <a:ea typeface="+mj-ea"/>
                <a:cs typeface="+mj-cs"/>
              </a:rPr>
              <a:t>MINT-Bildung </a:t>
            </a:r>
            <a:br>
              <a:rPr lang="de-DE" sz="2000" b="1" kern="0" dirty="0">
                <a:solidFill>
                  <a:srgbClr val="003695"/>
                </a:solidFill>
                <a:latin typeface="Arial"/>
                <a:ea typeface="+mj-ea"/>
                <a:cs typeface="+mj-cs"/>
              </a:rPr>
            </a:br>
            <a:r>
              <a:rPr lang="de-DE" sz="2000" b="1" kern="0" dirty="0">
                <a:solidFill>
                  <a:srgbClr val="003695"/>
                </a:solidFill>
                <a:latin typeface="Arial"/>
                <a:ea typeface="+mj-ea"/>
                <a:cs typeface="+mj-cs"/>
              </a:rPr>
              <a:t>in der digitalen Welt</a:t>
            </a:r>
          </a:p>
          <a:p>
            <a:pPr lvl="0" algn="ctr"/>
            <a:endParaRPr lang="de-DE" sz="2000" kern="0" dirty="0">
              <a:solidFill>
                <a:srgbClr val="003695"/>
              </a:solidFill>
              <a:latin typeface="Arial"/>
              <a:ea typeface="+mj-ea"/>
              <a:cs typeface="+mj-cs"/>
            </a:endParaRPr>
          </a:p>
          <a:p>
            <a:pPr lvl="0" algn="ctr"/>
            <a:r>
              <a:rPr lang="de-DE" sz="2000" kern="0" dirty="0">
                <a:solidFill>
                  <a:srgbClr val="003695"/>
                </a:solidFill>
                <a:latin typeface="Arial"/>
                <a:ea typeface="+mj-ea"/>
                <a:cs typeface="+mj-cs"/>
              </a:rPr>
              <a:t>Gerhard Röhner</a:t>
            </a:r>
          </a:p>
          <a:p>
            <a:pPr lvl="0" algn="ctr"/>
            <a:r>
              <a:rPr lang="de-DE" sz="2000" kern="0" dirty="0">
                <a:solidFill>
                  <a:srgbClr val="003695"/>
                </a:solidFill>
                <a:latin typeface="Arial"/>
                <a:ea typeface="+mj-ea"/>
                <a:cs typeface="+mj-cs"/>
              </a:rPr>
              <a:t>Studienseminar </a:t>
            </a:r>
            <a:br>
              <a:rPr lang="de-DE" sz="2000" kern="0" dirty="0">
                <a:solidFill>
                  <a:srgbClr val="003695"/>
                </a:solidFill>
                <a:latin typeface="Arial"/>
                <a:ea typeface="+mj-ea"/>
                <a:cs typeface="+mj-cs"/>
              </a:rPr>
            </a:br>
            <a:r>
              <a:rPr lang="de-DE" sz="2000" kern="0" dirty="0">
                <a:solidFill>
                  <a:srgbClr val="003695"/>
                </a:solidFill>
                <a:latin typeface="Arial"/>
                <a:ea typeface="+mj-ea"/>
                <a:cs typeface="+mj-cs"/>
              </a:rPr>
              <a:t>für Gymnasien Darmstadt</a:t>
            </a:r>
          </a:p>
        </p:txBody>
      </p:sp>
      <p:pic>
        <p:nvPicPr>
          <p:cNvPr id="6" name="Inhaltsplatzhalter 3"/>
          <p:cNvPicPr>
            <a:picLocks noChangeAspect="1"/>
          </p:cNvPicPr>
          <p:nvPr/>
        </p:nvPicPr>
        <p:blipFill>
          <a:blip r:embed="rId2"/>
          <a:stretch>
            <a:fillRect/>
          </a:stretch>
        </p:blipFill>
        <p:spPr>
          <a:xfrm>
            <a:off x="611560" y="1124744"/>
            <a:ext cx="3744416" cy="5229027"/>
          </a:xfrm>
          <a:prstGeom prst="rect">
            <a:avLst/>
          </a:prstGeom>
        </p:spPr>
      </p:pic>
    </p:spTree>
    <p:extLst>
      <p:ext uri="{BB962C8B-B14F-4D97-AF65-F5344CB8AC3E}">
        <p14:creationId xmlns:p14="http://schemas.microsoft.com/office/powerpoint/2010/main" val="139499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Kompetenzen in der digitalen Welt</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Kompetenzbereiche</a:t>
            </a:r>
          </a:p>
          <a:p>
            <a:pPr marL="857250" lvl="1" indent="-457200">
              <a:buClr>
                <a:schemeClr val="tx1"/>
              </a:buClr>
              <a:buFont typeface="+mj-lt"/>
              <a:buAutoNum type="arabicPeriod"/>
            </a:pPr>
            <a:r>
              <a:rPr lang="de-DE" dirty="0"/>
              <a:t>Suchen, Verarbeiten und Aufbewahren</a:t>
            </a:r>
          </a:p>
          <a:p>
            <a:pPr marL="857250" lvl="1" indent="-457200">
              <a:buClr>
                <a:schemeClr val="tx1"/>
              </a:buClr>
              <a:buFont typeface="+mj-lt"/>
              <a:buAutoNum type="arabicPeriod"/>
            </a:pPr>
            <a:r>
              <a:rPr lang="de-DE" dirty="0"/>
              <a:t>Kommunizieren und Kooperieren</a:t>
            </a:r>
          </a:p>
          <a:p>
            <a:pPr marL="857250" lvl="1" indent="-457200">
              <a:buClr>
                <a:schemeClr val="tx1"/>
              </a:buClr>
              <a:buFont typeface="+mj-lt"/>
              <a:buAutoNum type="arabicPeriod"/>
            </a:pPr>
            <a:r>
              <a:rPr lang="de-DE" dirty="0"/>
              <a:t>Produzieren und Präsentieren</a:t>
            </a:r>
          </a:p>
          <a:p>
            <a:pPr marL="857250" lvl="1" indent="-457200">
              <a:buClr>
                <a:schemeClr val="tx1"/>
              </a:buClr>
              <a:buFont typeface="+mj-lt"/>
              <a:buAutoNum type="arabicPeriod"/>
            </a:pPr>
            <a:r>
              <a:rPr lang="de-DE" dirty="0"/>
              <a:t>Schützen und sicher Agieren</a:t>
            </a:r>
          </a:p>
          <a:p>
            <a:pPr marL="857250" lvl="1" indent="-457200">
              <a:buClr>
                <a:schemeClr val="tx1"/>
              </a:buClr>
              <a:buFont typeface="+mj-lt"/>
              <a:buAutoNum type="arabicPeriod"/>
            </a:pPr>
            <a:r>
              <a:rPr lang="de-DE" dirty="0"/>
              <a:t>Problemlösen und Handeln</a:t>
            </a:r>
          </a:p>
          <a:p>
            <a:pPr marL="857250" lvl="1" indent="-457200">
              <a:buClr>
                <a:schemeClr val="tx1"/>
              </a:buClr>
              <a:buFont typeface="+mj-lt"/>
              <a:buAutoNum type="arabicPeriod"/>
            </a:pPr>
            <a:r>
              <a:rPr lang="de-DE" dirty="0"/>
              <a:t>Analysieren und Reflektieren</a:t>
            </a:r>
          </a:p>
          <a:p>
            <a:pPr marL="457200" indent="-457200">
              <a:buSzPct val="100000"/>
              <a:buFont typeface="+mj-lt"/>
              <a:buAutoNum type="arabicPeriod"/>
            </a:pPr>
            <a:endParaRPr lang="de-DE" sz="2800" dirty="0"/>
          </a:p>
          <a:p>
            <a:pPr marL="0" indent="0">
              <a:buSzPct val="100000"/>
              <a:buNone/>
            </a:pPr>
            <a:r>
              <a:rPr lang="de-DE" sz="1800" dirty="0"/>
              <a:t>Die Länder verpflichten sich, dass alle SuS, die zum Schuljahr 2018/19 in die Grundschule eingeschult werden oder in die Sek I eintreten, bis zum Ende der Pflichtschulzeit diese Kompetenzen erwerben können.</a:t>
            </a:r>
          </a:p>
          <a:p>
            <a:endParaRPr lang="de-DE" dirty="0"/>
          </a:p>
          <a:p>
            <a:endParaRPr lang="de-DE" dirty="0"/>
          </a:p>
        </p:txBody>
      </p:sp>
    </p:spTree>
    <p:extLst>
      <p:ext uri="{BB962C8B-B14F-4D97-AF65-F5344CB8AC3E}">
        <p14:creationId xmlns:p14="http://schemas.microsoft.com/office/powerpoint/2010/main" val="239002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pPr>
              <a:buClr>
                <a:schemeClr val="tx1"/>
              </a:buClr>
              <a:buSzPct val="100000"/>
            </a:pPr>
            <a:r>
              <a:rPr lang="de-DE" sz="2800" dirty="0"/>
              <a:t>Suchen, Verarbeiten und Aufbewahren</a:t>
            </a:r>
          </a:p>
        </p:txBody>
      </p:sp>
      <p:sp>
        <p:nvSpPr>
          <p:cNvPr id="3" name="Inhaltsplatzhalter 2"/>
          <p:cNvSpPr>
            <a:spLocks noGrp="1"/>
          </p:cNvSpPr>
          <p:nvPr>
            <p:ph idx="1"/>
          </p:nvPr>
        </p:nvSpPr>
        <p:spPr>
          <a:xfrm>
            <a:off x="531813" y="1772816"/>
            <a:ext cx="8410575" cy="4321175"/>
          </a:xfrm>
        </p:spPr>
        <p:txBody>
          <a:bodyPr/>
          <a:lstStyle/>
          <a:p>
            <a:pPr marL="0" indent="0">
              <a:buNone/>
            </a:pPr>
            <a:r>
              <a:rPr lang="de-DE" dirty="0"/>
              <a:t>1.1 Suchen und Filtern</a:t>
            </a:r>
          </a:p>
          <a:p>
            <a:pPr marL="400050" lvl="1" indent="0">
              <a:buNone/>
            </a:pPr>
            <a:r>
              <a:rPr lang="de-DE" dirty="0"/>
              <a:t>1.1.1 Arbeits- und Suchinteressen klären und festlegen</a:t>
            </a:r>
          </a:p>
          <a:p>
            <a:pPr marL="400050" lvl="1" indent="0">
              <a:buNone/>
            </a:pPr>
            <a:r>
              <a:rPr lang="de-DE" dirty="0"/>
              <a:t>1.1.2 Suchstrategien nutzen und weiterentwickeln</a:t>
            </a:r>
          </a:p>
          <a:p>
            <a:pPr marL="400050" lvl="1" indent="0">
              <a:buNone/>
            </a:pPr>
            <a:r>
              <a:rPr lang="de-DE" dirty="0"/>
              <a:t>1.1.3 In verschiedenen digitalen Umgebungen suchen</a:t>
            </a:r>
          </a:p>
          <a:p>
            <a:pPr marL="400050" lvl="1" indent="0">
              <a:buNone/>
            </a:pPr>
            <a:r>
              <a:rPr lang="de-DE" dirty="0"/>
              <a:t>1.1.4 Relevante Quellen identifizieren und zusammenführen</a:t>
            </a:r>
          </a:p>
          <a:p>
            <a:pPr marL="0" indent="0">
              <a:buNone/>
            </a:pPr>
            <a:r>
              <a:rPr lang="de-DE" dirty="0"/>
              <a:t>1.2 Auswerten und Bewerten</a:t>
            </a:r>
          </a:p>
          <a:p>
            <a:pPr marL="400050" lvl="1" indent="0">
              <a:buNone/>
            </a:pPr>
            <a:r>
              <a:rPr lang="de-DE" dirty="0"/>
              <a:t>1.2.1 Informationen und Daten analysieren, interpretieren und kritisch bewerten</a:t>
            </a:r>
          </a:p>
          <a:p>
            <a:pPr marL="400050" lvl="1" indent="0">
              <a:buNone/>
            </a:pPr>
            <a:r>
              <a:rPr lang="de-DE" dirty="0"/>
              <a:t>1.2.2 Informationsquellen analysieren und kritisch bewerten</a:t>
            </a:r>
          </a:p>
          <a:p>
            <a:pPr marL="0" indent="0">
              <a:buNone/>
            </a:pPr>
            <a:r>
              <a:rPr lang="de-DE" dirty="0"/>
              <a:t>1.3 Speichern und Abrufen</a:t>
            </a:r>
          </a:p>
          <a:p>
            <a:pPr marL="400050" lvl="1" indent="0">
              <a:buNone/>
            </a:pPr>
            <a:r>
              <a:rPr lang="de-DE" dirty="0"/>
              <a:t>1.3.1 Informationen und Daten sichern speichern, wiederfinden und von verschiedenen Orten abrufen</a:t>
            </a:r>
          </a:p>
          <a:p>
            <a:pPr marL="400050" lvl="1" indent="0">
              <a:buNone/>
            </a:pPr>
            <a:r>
              <a:rPr lang="de-DE" dirty="0"/>
              <a:t>1.3.2 Informationen und Daten zusammenfassen, organisieren und strukturiert aufbewahren</a:t>
            </a:r>
          </a:p>
          <a:p>
            <a:pPr marL="0" indent="0">
              <a:buNone/>
            </a:pPr>
            <a:endParaRPr lang="de-DE" dirty="0"/>
          </a:p>
          <a:p>
            <a:pPr marL="114300" indent="0">
              <a:buNone/>
            </a:pPr>
            <a:br>
              <a:rPr lang="de-DE" dirty="0"/>
            </a:br>
            <a:endParaRPr lang="de-DE" dirty="0"/>
          </a:p>
          <a:p>
            <a:endParaRPr lang="de-DE" dirty="0"/>
          </a:p>
          <a:p>
            <a:endParaRPr lang="de-DE" dirty="0"/>
          </a:p>
        </p:txBody>
      </p:sp>
    </p:spTree>
    <p:extLst>
      <p:ext uri="{BB962C8B-B14F-4D97-AF65-F5344CB8AC3E}">
        <p14:creationId xmlns:p14="http://schemas.microsoft.com/office/powerpoint/2010/main" val="243468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Kompetenzen in der digitalen Welt</a:t>
            </a:r>
            <a:endParaRPr lang="de-DE" dirty="0"/>
          </a:p>
        </p:txBody>
      </p:sp>
      <p:sp>
        <p:nvSpPr>
          <p:cNvPr id="3" name="Inhaltsplatzhalter 2"/>
          <p:cNvSpPr>
            <a:spLocks noGrp="1"/>
          </p:cNvSpPr>
          <p:nvPr>
            <p:ph idx="1"/>
          </p:nvPr>
        </p:nvSpPr>
        <p:spPr>
          <a:xfrm>
            <a:off x="531813" y="1772816"/>
            <a:ext cx="8410575" cy="4321175"/>
          </a:xfrm>
        </p:spPr>
        <p:txBody>
          <a:bodyPr/>
          <a:lstStyle/>
          <a:p>
            <a:endParaRPr lang="de-DE" dirty="0"/>
          </a:p>
          <a:p>
            <a:endParaRPr lang="de-DE" dirty="0"/>
          </a:p>
        </p:txBody>
      </p:sp>
      <p:pic>
        <p:nvPicPr>
          <p:cNvPr id="4" name="Grafik 3">
            <a:hlinkClick r:id="rId2"/>
            <a:extLst>
              <a:ext uri="{FF2B5EF4-FFF2-40B4-BE49-F238E27FC236}">
                <a16:creationId xmlns:a16="http://schemas.microsoft.com/office/drawing/2014/main" id="{33B2FE7F-8C6C-4B2A-B61F-6DD8C87A4828}"/>
              </a:ext>
            </a:extLst>
          </p:cNvPr>
          <p:cNvPicPr>
            <a:picLocks noChangeAspect="1"/>
          </p:cNvPicPr>
          <p:nvPr/>
        </p:nvPicPr>
        <p:blipFill>
          <a:blip r:embed="rId3"/>
          <a:stretch>
            <a:fillRect/>
          </a:stretch>
        </p:blipFill>
        <p:spPr>
          <a:xfrm>
            <a:off x="361362" y="761628"/>
            <a:ext cx="8421275" cy="5334744"/>
          </a:xfrm>
          <a:prstGeom prst="rect">
            <a:avLst/>
          </a:prstGeom>
        </p:spPr>
      </p:pic>
    </p:spTree>
    <p:extLst>
      <p:ext uri="{BB962C8B-B14F-4D97-AF65-F5344CB8AC3E}">
        <p14:creationId xmlns:p14="http://schemas.microsoft.com/office/powerpoint/2010/main" val="81042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Aus- und </a:t>
            </a:r>
            <a:r>
              <a:rPr lang="de-DE" sz="2800"/>
              <a:t>Fortbildung von Lehrenden</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Vermittlung der Kompetenzen in allen drei Phasen der Lehrerbildung mit unterschiedlichen Schwerpunkten </a:t>
            </a:r>
          </a:p>
          <a:p>
            <a:r>
              <a:rPr lang="de-DE" dirty="0"/>
              <a:t>Medienbildung soll verbindlicher, integraler Bestandteil aller Fächer und der Bildungswissenschaften werden</a:t>
            </a:r>
          </a:p>
          <a:p>
            <a:r>
              <a:rPr lang="de-DE" dirty="0"/>
              <a:t>Lehrkräfte sollen digitale Medien professionell und didaktisch sinnvoll nutzen, sowie inhaltlich reflektieren können</a:t>
            </a:r>
          </a:p>
          <a:p>
            <a:r>
              <a:rPr lang="de-DE" dirty="0"/>
              <a:t>Nutzung von Online-Plattformen und </a:t>
            </a:r>
            <a:r>
              <a:rPr lang="de-DE" dirty="0" err="1"/>
              <a:t>Blended</a:t>
            </a:r>
            <a:r>
              <a:rPr lang="de-DE" dirty="0"/>
              <a:t>-Learning-Angeboten</a:t>
            </a:r>
          </a:p>
          <a:p>
            <a:r>
              <a:rPr lang="de-DE" dirty="0"/>
              <a:t>Kompetenzen für das „Lehren in der digitalen Welt“ sollen in Ausbildungs- und Prüfungsordnungen verankert werden</a:t>
            </a:r>
          </a:p>
          <a:p>
            <a:r>
              <a:rPr lang="de-DE" dirty="0"/>
              <a:t>Qualifizierung des Leitungspersonals in der ersten und zweiten Phase der Lehrerbildung</a:t>
            </a:r>
          </a:p>
          <a:p>
            <a:endParaRPr lang="de-DE" dirty="0"/>
          </a:p>
        </p:txBody>
      </p:sp>
    </p:spTree>
    <p:extLst>
      <p:ext uri="{BB962C8B-B14F-4D97-AF65-F5344CB8AC3E}">
        <p14:creationId xmlns:p14="http://schemas.microsoft.com/office/powerpoint/2010/main" val="165961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err="1"/>
              <a:t>Digitalpakt#D</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Bundesministerium für Bildung und Forschung, Oktober 2016</a:t>
            </a:r>
          </a:p>
          <a:p>
            <a:r>
              <a:rPr lang="de-DE" dirty="0"/>
              <a:t>Bestandteil der „Bildungsoffensive für die digitale Wissensgesellschaft“</a:t>
            </a:r>
          </a:p>
          <a:p>
            <a:r>
              <a:rPr lang="de-DE" dirty="0"/>
              <a:t>Angebot des BMBF, bei Planung, Errichtung und Betrieb digitaler Infrastruktur von Schulen mit Ländern zusammenzuwirken </a:t>
            </a:r>
          </a:p>
          <a:p>
            <a:r>
              <a:rPr lang="de-DE" dirty="0"/>
              <a:t>Bund: Finanzierung digitaler Ausstattung wie Breitbandanbindung, </a:t>
            </a:r>
            <a:br>
              <a:rPr lang="de-DE" dirty="0"/>
            </a:br>
            <a:r>
              <a:rPr lang="de-DE" dirty="0"/>
              <a:t>W-LAN und Geräte (5 Mrd. Euro) </a:t>
            </a:r>
          </a:p>
          <a:p>
            <a:r>
              <a:rPr lang="de-DE" dirty="0"/>
              <a:t>Länder: Entwicklung entsprechender pädagogischer Konzepte, Lehreraus- und Fortbildung, Finanzierung von Betrieb und Wartung,  gemeinsame technischer Standards</a:t>
            </a:r>
          </a:p>
          <a:p>
            <a:r>
              <a:rPr lang="de-DE" dirty="0"/>
              <a:t>Ziel: Bund-Länder-Vereinbarung Ende 2017    </a:t>
            </a:r>
          </a:p>
          <a:p>
            <a:endParaRPr lang="de-DE" dirty="0"/>
          </a:p>
        </p:txBody>
      </p:sp>
    </p:spTree>
    <p:extLst>
      <p:ext uri="{BB962C8B-B14F-4D97-AF65-F5344CB8AC3E}">
        <p14:creationId xmlns:p14="http://schemas.microsoft.com/office/powerpoint/2010/main" val="249234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Digitalpakt Schule von Bund und Ländern</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gemeinsam wollen Bund und Ländern über das Zusammenwirken in den jeweiligen Arbeitsfelder abstimmen</a:t>
            </a:r>
          </a:p>
          <a:p>
            <a:r>
              <a:rPr lang="de-DE" dirty="0"/>
              <a:t>Regelung in einer Bund-Länder-Vereinbarung</a:t>
            </a:r>
          </a:p>
          <a:p>
            <a:r>
              <a:rPr lang="de-DE" dirty="0"/>
              <a:t>gemeinsames Eckpunktepapier in 2017 erarbeitet und am 1.06.2017 in der KMK verabschiedet</a:t>
            </a:r>
          </a:p>
          <a:p>
            <a:r>
              <a:rPr lang="de-DE" dirty="0"/>
              <a:t>Ziele</a:t>
            </a:r>
          </a:p>
          <a:p>
            <a:pPr lvl="1"/>
            <a:r>
              <a:rPr lang="de-DE" dirty="0"/>
              <a:t>Schaffung effizienter lernförderlicher digitaler Infrastrukturen</a:t>
            </a:r>
          </a:p>
          <a:p>
            <a:pPr lvl="1"/>
            <a:r>
              <a:rPr lang="de-DE" dirty="0"/>
              <a:t>Weiterentwicklung des Bildungs- und Erziehungsauftrags mit Blick auf die Anforderungen in der digitalen Welt</a:t>
            </a:r>
          </a:p>
          <a:p>
            <a:pPr lvl="1"/>
            <a:r>
              <a:rPr lang="de-DE" dirty="0"/>
              <a:t>bedarfsgerechte Qualifizierung des Lehrpersonals</a:t>
            </a:r>
          </a:p>
          <a:p>
            <a:r>
              <a:rPr lang="de-DE" dirty="0"/>
              <a:t>Antragsberechtigte</a:t>
            </a:r>
          </a:p>
          <a:p>
            <a:pPr lvl="1"/>
            <a:r>
              <a:rPr lang="de-DE" dirty="0"/>
              <a:t>Schulträger und Länder</a:t>
            </a:r>
          </a:p>
          <a:p>
            <a:r>
              <a:rPr lang="de-DE" dirty="0"/>
              <a:t>der Digitalpakt Schule soll 2018 starten</a:t>
            </a:r>
          </a:p>
          <a:p>
            <a:endParaRPr lang="de-DE" dirty="0"/>
          </a:p>
          <a:p>
            <a:endParaRPr lang="de-DE" dirty="0"/>
          </a:p>
        </p:txBody>
      </p:sp>
    </p:spTree>
    <p:extLst>
      <p:ext uri="{BB962C8B-B14F-4D97-AF65-F5344CB8AC3E}">
        <p14:creationId xmlns:p14="http://schemas.microsoft.com/office/powerpoint/2010/main" val="62471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dirty="0"/>
              <a:t>Koalitionsvertrag</a:t>
            </a:r>
          </a:p>
        </p:txBody>
      </p:sp>
      <p:sp>
        <p:nvSpPr>
          <p:cNvPr id="3" name="Inhaltsplatzhalter 2"/>
          <p:cNvSpPr>
            <a:spLocks noGrp="1"/>
          </p:cNvSpPr>
          <p:nvPr>
            <p:ph idx="1"/>
          </p:nvPr>
        </p:nvSpPr>
        <p:spPr>
          <a:xfrm>
            <a:off x="531813" y="1772816"/>
            <a:ext cx="8410575" cy="4321175"/>
          </a:xfrm>
        </p:spPr>
        <p:txBody>
          <a:bodyPr/>
          <a:lstStyle/>
          <a:p>
            <a:r>
              <a:rPr lang="de-DE" dirty="0"/>
              <a:t>Einrichtung eines Nationalen Bildungsrats</a:t>
            </a:r>
          </a:p>
          <a:p>
            <a:r>
              <a:rPr lang="de-DE" dirty="0"/>
              <a:t>Investitionsoffensive</a:t>
            </a:r>
          </a:p>
          <a:p>
            <a:endParaRPr lang="de-DE" dirty="0"/>
          </a:p>
          <a:p>
            <a:r>
              <a:rPr lang="de-DE" dirty="0"/>
              <a:t>Schülerinnen und Schüler können in allen Fächern und Lernbereichen eine digitale Lernumgebung nutzen</a:t>
            </a:r>
          </a:p>
          <a:p>
            <a:r>
              <a:rPr lang="de-DE" dirty="0"/>
              <a:t>gemeinsamer Aufbau der erforderlichen IT-Infrastruktur und der für digitales Lernen erforderlichen Technologien</a:t>
            </a:r>
          </a:p>
          <a:p>
            <a:r>
              <a:rPr lang="de-DE" dirty="0"/>
              <a:t>Cloud-Lösung für Schulen</a:t>
            </a:r>
          </a:p>
          <a:p>
            <a:r>
              <a:rPr lang="de-DE" dirty="0"/>
              <a:t>5 Milliarden Euro in fünf Jahren, </a:t>
            </a:r>
          </a:p>
          <a:p>
            <a:r>
              <a:rPr lang="de-DE" dirty="0"/>
              <a:t>3,5 Milliarden in dieser Legislaturperiode</a:t>
            </a:r>
          </a:p>
          <a:p>
            <a:endParaRPr lang="de-DE" dirty="0"/>
          </a:p>
        </p:txBody>
      </p:sp>
    </p:spTree>
    <p:extLst>
      <p:ext uri="{BB962C8B-B14F-4D97-AF65-F5344CB8AC3E}">
        <p14:creationId xmlns:p14="http://schemas.microsoft.com/office/powerpoint/2010/main" val="25216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Überlegungen des HKM</a:t>
            </a:r>
          </a:p>
        </p:txBody>
      </p:sp>
      <p:sp>
        <p:nvSpPr>
          <p:cNvPr id="3" name="Inhaltsplatzhalter 2"/>
          <p:cNvSpPr>
            <a:spLocks noGrp="1"/>
          </p:cNvSpPr>
          <p:nvPr>
            <p:ph idx="1"/>
          </p:nvPr>
        </p:nvSpPr>
        <p:spPr/>
        <p:txBody>
          <a:bodyPr/>
          <a:lstStyle/>
          <a:p>
            <a:endParaRPr lang="de-DE" dirty="0"/>
          </a:p>
          <a:p>
            <a:endParaRPr lang="de-DE" dirty="0"/>
          </a:p>
        </p:txBody>
      </p:sp>
      <p:pic>
        <p:nvPicPr>
          <p:cNvPr id="4" name="Grafik 3"/>
          <p:cNvPicPr>
            <a:picLocks noChangeAspect="1"/>
          </p:cNvPicPr>
          <p:nvPr/>
        </p:nvPicPr>
        <p:blipFill>
          <a:blip r:embed="rId2"/>
          <a:stretch>
            <a:fillRect/>
          </a:stretch>
        </p:blipFill>
        <p:spPr>
          <a:xfrm>
            <a:off x="431032" y="2022055"/>
            <a:ext cx="8712968" cy="4398213"/>
          </a:xfrm>
          <a:prstGeom prst="rect">
            <a:avLst/>
          </a:prstGeom>
        </p:spPr>
      </p:pic>
    </p:spTree>
    <p:extLst>
      <p:ext uri="{BB962C8B-B14F-4D97-AF65-F5344CB8AC3E}">
        <p14:creationId xmlns:p14="http://schemas.microsoft.com/office/powerpoint/2010/main" val="30289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1"/>
          <p:cNvSpPr>
            <a:spLocks noGrp="1"/>
          </p:cNvSpPr>
          <p:nvPr>
            <p:ph type="sldNum" sz="quarter" idx="10"/>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fld id="{F7A11EDE-DC4B-4829-A6B7-B491F7F41374}" type="slidenum">
              <a:rPr lang="de-DE" altLang="de-DE" smtClean="0">
                <a:solidFill>
                  <a:srgbClr val="FFFFFF"/>
                </a:solidFill>
              </a:rPr>
              <a:pPr/>
              <a:t>18</a:t>
            </a:fld>
            <a:endParaRPr lang="de-DE" altLang="de-DE">
              <a:solidFill>
                <a:srgbClr val="FFFFFF"/>
              </a:solidFill>
            </a:endParaRPr>
          </a:p>
        </p:txBody>
      </p:sp>
      <p:sp>
        <p:nvSpPr>
          <p:cNvPr id="12291" name="Textfeld 2"/>
          <p:cNvSpPr txBox="1">
            <a:spLocks noChangeArrowheads="1"/>
          </p:cNvSpPr>
          <p:nvPr/>
        </p:nvSpPr>
        <p:spPr bwMode="auto">
          <a:xfrm>
            <a:off x="539750" y="981075"/>
            <a:ext cx="84248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3000" b="1" dirty="0">
                <a:solidFill>
                  <a:srgbClr val="003695"/>
                </a:solidFill>
                <a:latin typeface="+mj-lt"/>
                <a:ea typeface="+mj-ea"/>
                <a:cs typeface="+mj-cs"/>
              </a:rPr>
              <a:t>Unterstützung von Schulen</a:t>
            </a:r>
          </a:p>
        </p:txBody>
      </p:sp>
      <p:graphicFrame>
        <p:nvGraphicFramePr>
          <p:cNvPr id="4" name="Diagramm 3"/>
          <p:cNvGraphicFramePr/>
          <p:nvPr>
            <p:extLst/>
          </p:nvPr>
        </p:nvGraphicFramePr>
        <p:xfrm>
          <a:off x="426956" y="2364828"/>
          <a:ext cx="2520702" cy="3728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e 1"/>
          <p:cNvSpPr/>
          <p:nvPr/>
        </p:nvSpPr>
        <p:spPr bwMode="auto">
          <a:xfrm>
            <a:off x="3507019" y="3466951"/>
            <a:ext cx="5194300" cy="2354262"/>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pitchFamily="16" charset="0"/>
              <a:buNone/>
              <a:defRPr/>
            </a:pPr>
            <a:endParaRPr lang="de-DE" dirty="0">
              <a:ea typeface="Microsoft YaHei" charset="-122"/>
            </a:endParaRPr>
          </a:p>
          <a:p>
            <a:pPr eaLnBrk="1" hangingPunct="1">
              <a:buClr>
                <a:srgbClr val="000000"/>
              </a:buClr>
              <a:buSzPct val="100000"/>
              <a:buFont typeface="Times New Roman" pitchFamily="16" charset="0"/>
              <a:buNone/>
              <a:defRPr/>
            </a:pPr>
            <a:r>
              <a:rPr lang="de-DE" b="1" dirty="0">
                <a:solidFill>
                  <a:schemeClr val="tx1"/>
                </a:solidFill>
                <a:ea typeface="Microsoft YaHei" charset="-122"/>
              </a:rPr>
              <a:t>Schule</a:t>
            </a:r>
          </a:p>
        </p:txBody>
      </p:sp>
      <p:grpSp>
        <p:nvGrpSpPr>
          <p:cNvPr id="12294" name="Gruppieren 5"/>
          <p:cNvGrpSpPr>
            <a:grpSpLocks/>
          </p:cNvGrpSpPr>
          <p:nvPr/>
        </p:nvGrpSpPr>
        <p:grpSpPr bwMode="auto">
          <a:xfrm rot="19646789">
            <a:off x="6141412" y="4555063"/>
            <a:ext cx="565150" cy="661988"/>
            <a:chOff x="5174428" y="1685572"/>
            <a:chExt cx="565307" cy="661303"/>
          </a:xfrm>
        </p:grpSpPr>
        <p:sp>
          <p:nvSpPr>
            <p:cNvPr id="7" name="Pfeil nach rechts 6"/>
            <p:cNvSpPr/>
            <p:nvPr/>
          </p:nvSpPr>
          <p:spPr>
            <a:xfrm>
              <a:off x="5174428" y="1685572"/>
              <a:ext cx="565307" cy="661303"/>
            </a:xfrm>
            <a:prstGeom prst="rightArrow">
              <a:avLst>
                <a:gd name="adj1" fmla="val 60000"/>
                <a:gd name="adj2" fmla="val 50000"/>
              </a:avLst>
            </a:prstGeom>
            <a:solidFill>
              <a:srgbClr val="002060"/>
            </a:solidFill>
          </p:spPr>
          <p:style>
            <a:lnRef idx="0">
              <a:schemeClr val="accent6">
                <a:tint val="60000"/>
                <a:hueOff val="0"/>
                <a:satOff val="0"/>
                <a:lumOff val="0"/>
                <a:alphaOff val="0"/>
              </a:schemeClr>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8" name="Pfeil nach rechts 4"/>
            <p:cNvSpPr/>
            <p:nvPr/>
          </p:nvSpPr>
          <p:spPr>
            <a:xfrm>
              <a:off x="5174428" y="1817199"/>
              <a:ext cx="395398" cy="398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0" rIns="0" bIns="0" spcCol="1270" anchor="ctr"/>
            <a:lstStyle/>
            <a:p>
              <a:pPr algn="ctr" defTabSz="1333500">
                <a:lnSpc>
                  <a:spcPct val="90000"/>
                </a:lnSpc>
                <a:spcAft>
                  <a:spcPct val="35000"/>
                </a:spcAft>
                <a:defRPr/>
              </a:pPr>
              <a:endParaRPr lang="de-DE" sz="3000"/>
            </a:p>
          </p:txBody>
        </p:sp>
      </p:grpSp>
      <p:grpSp>
        <p:nvGrpSpPr>
          <p:cNvPr id="12295" name="Gruppieren 8"/>
          <p:cNvGrpSpPr>
            <a:grpSpLocks/>
          </p:cNvGrpSpPr>
          <p:nvPr/>
        </p:nvGrpSpPr>
        <p:grpSpPr bwMode="auto">
          <a:xfrm>
            <a:off x="2968586" y="4306184"/>
            <a:ext cx="565150" cy="661988"/>
            <a:chOff x="5157509" y="1790656"/>
            <a:chExt cx="565307" cy="661303"/>
          </a:xfrm>
        </p:grpSpPr>
        <p:sp>
          <p:nvSpPr>
            <p:cNvPr id="10" name="Pfeil nach rechts 9"/>
            <p:cNvSpPr/>
            <p:nvPr/>
          </p:nvSpPr>
          <p:spPr>
            <a:xfrm>
              <a:off x="5157509" y="1790656"/>
              <a:ext cx="565307" cy="661303"/>
            </a:xfrm>
            <a:prstGeom prst="rightArrow">
              <a:avLst>
                <a:gd name="adj1" fmla="val 60000"/>
                <a:gd name="adj2" fmla="val 50000"/>
              </a:avLst>
            </a:prstGeom>
            <a:solidFill>
              <a:srgbClr val="002060"/>
            </a:solidFill>
          </p:spPr>
          <p:style>
            <a:lnRef idx="0">
              <a:schemeClr val="accent6">
                <a:tint val="60000"/>
                <a:hueOff val="0"/>
                <a:satOff val="0"/>
                <a:lumOff val="0"/>
                <a:alphaOff val="0"/>
              </a:schemeClr>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11" name="Pfeil nach rechts 4"/>
            <p:cNvSpPr/>
            <p:nvPr/>
          </p:nvSpPr>
          <p:spPr>
            <a:xfrm>
              <a:off x="5174428" y="1817199"/>
              <a:ext cx="395397" cy="398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0" rIns="0" bIns="0" spcCol="1270" anchor="ctr"/>
            <a:lstStyle/>
            <a:p>
              <a:pPr algn="ctr" defTabSz="1333500">
                <a:lnSpc>
                  <a:spcPct val="90000"/>
                </a:lnSpc>
                <a:spcAft>
                  <a:spcPct val="35000"/>
                </a:spcAft>
                <a:defRPr/>
              </a:pPr>
              <a:endParaRPr lang="de-DE" sz="3000"/>
            </a:p>
          </p:txBody>
        </p:sp>
      </p:grpSp>
      <p:sp>
        <p:nvSpPr>
          <p:cNvPr id="13" name="Ellipse 12"/>
          <p:cNvSpPr/>
          <p:nvPr/>
        </p:nvSpPr>
        <p:spPr bwMode="auto">
          <a:xfrm>
            <a:off x="6423987" y="2972685"/>
            <a:ext cx="2305050" cy="1995487"/>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pitchFamily="16" charset="0"/>
              <a:buNone/>
              <a:defRPr/>
            </a:pPr>
            <a:endParaRPr lang="de-DE" dirty="0">
              <a:ea typeface="Microsoft YaHei" charset="-122"/>
            </a:endParaRPr>
          </a:p>
          <a:p>
            <a:pPr eaLnBrk="1" hangingPunct="1">
              <a:buClr>
                <a:srgbClr val="000000"/>
              </a:buClr>
              <a:buSzPct val="100000"/>
              <a:buFont typeface="Times New Roman" pitchFamily="16" charset="0"/>
              <a:buNone/>
              <a:defRPr/>
            </a:pPr>
            <a:r>
              <a:rPr lang="de-DE" sz="1400" b="1" dirty="0">
                <a:solidFill>
                  <a:schemeClr val="tx1"/>
                </a:solidFill>
                <a:ea typeface="Microsoft YaHei" charset="-122"/>
              </a:rPr>
              <a:t>schulisches Medienbildungs-konzept</a:t>
            </a:r>
          </a:p>
        </p:txBody>
      </p:sp>
      <p:sp>
        <p:nvSpPr>
          <p:cNvPr id="14" name="Ellipse 13"/>
          <p:cNvSpPr/>
          <p:nvPr/>
        </p:nvSpPr>
        <p:spPr bwMode="auto">
          <a:xfrm>
            <a:off x="4139952" y="4731216"/>
            <a:ext cx="1904576" cy="585882"/>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lIns="72000" rIns="72000"/>
          <a:lstStyle/>
          <a:p>
            <a:pPr eaLnBrk="1" hangingPunct="1">
              <a:buClr>
                <a:srgbClr val="000000"/>
              </a:buClr>
              <a:buSzPct val="100000"/>
              <a:buFont typeface="Times New Roman" pitchFamily="16" charset="0"/>
              <a:buNone/>
              <a:defRPr/>
            </a:pPr>
            <a:r>
              <a:rPr lang="de-DE" sz="1400" b="1" dirty="0">
                <a:solidFill>
                  <a:schemeClr val="tx1"/>
                </a:solidFill>
                <a:ea typeface="Microsoft YaHei" charset="-122"/>
              </a:rPr>
              <a:t>Checkliste MB</a:t>
            </a:r>
          </a:p>
        </p:txBody>
      </p:sp>
      <p:sp>
        <p:nvSpPr>
          <p:cNvPr id="15" name="Ellipse 14"/>
          <p:cNvSpPr/>
          <p:nvPr/>
        </p:nvSpPr>
        <p:spPr bwMode="auto">
          <a:xfrm>
            <a:off x="5839884" y="5157192"/>
            <a:ext cx="2033606" cy="986222"/>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lIns="72000" rIns="72000"/>
          <a:lstStyle/>
          <a:p>
            <a:pPr eaLnBrk="1" hangingPunct="1">
              <a:buClr>
                <a:srgbClr val="000000"/>
              </a:buClr>
              <a:buSzPct val="100000"/>
              <a:buFont typeface="Times New Roman" pitchFamily="16" charset="0"/>
              <a:buNone/>
              <a:defRPr/>
            </a:pPr>
            <a:r>
              <a:rPr lang="de-DE" sz="1400" b="1" dirty="0">
                <a:solidFill>
                  <a:schemeClr val="tx1"/>
                </a:solidFill>
                <a:ea typeface="Microsoft YaHei" charset="-122"/>
              </a:rPr>
              <a:t>Fachberatung Medienbildung</a:t>
            </a:r>
          </a:p>
        </p:txBody>
      </p:sp>
    </p:spTree>
    <p:extLst>
      <p:ext uri="{BB962C8B-B14F-4D97-AF65-F5344CB8AC3E}">
        <p14:creationId xmlns:p14="http://schemas.microsoft.com/office/powerpoint/2010/main" val="85386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altLang="de-DE" dirty="0"/>
              <a:t>Maßnahmen Lehrerbildung</a:t>
            </a:r>
          </a:p>
        </p:txBody>
      </p:sp>
      <p:sp>
        <p:nvSpPr>
          <p:cNvPr id="3" name="Inhaltsplatzhalter 2"/>
          <p:cNvSpPr>
            <a:spLocks noGrp="1"/>
          </p:cNvSpPr>
          <p:nvPr>
            <p:ph idx="1"/>
          </p:nvPr>
        </p:nvSpPr>
        <p:spPr>
          <a:xfrm>
            <a:off x="531813" y="1772816"/>
            <a:ext cx="8410575" cy="4321175"/>
          </a:xfrm>
        </p:spPr>
        <p:txBody>
          <a:bodyPr/>
          <a:lstStyle/>
          <a:p>
            <a:pPr>
              <a:defRPr/>
            </a:pPr>
            <a:r>
              <a:rPr lang="de-DE" dirty="0"/>
              <a:t>Portfolio Medienbildungskompetenz als phasenübergreifendes Instrument</a:t>
            </a:r>
          </a:p>
          <a:p>
            <a:pPr>
              <a:defRPr/>
            </a:pPr>
            <a:r>
              <a:rPr lang="de-DE" dirty="0"/>
              <a:t>Entwicklung neuer flächendeckender Formate (Online, </a:t>
            </a:r>
            <a:r>
              <a:rPr lang="de-DE" dirty="0" err="1"/>
              <a:t>blended</a:t>
            </a:r>
            <a:r>
              <a:rPr lang="de-DE" dirty="0"/>
              <a:t> Learning)</a:t>
            </a:r>
          </a:p>
          <a:p>
            <a:pPr>
              <a:defRPr/>
            </a:pPr>
            <a:r>
              <a:rPr lang="de-DE" dirty="0"/>
              <a:t>Medienbildung als „</a:t>
            </a:r>
            <a:r>
              <a:rPr lang="de-DE" dirty="0" err="1"/>
              <a:t>Prio</a:t>
            </a:r>
            <a:r>
              <a:rPr lang="de-DE" dirty="0"/>
              <a:t>-Thema“ im Bereich Fortbildung (und Beratung)</a:t>
            </a:r>
          </a:p>
          <a:p>
            <a:pPr>
              <a:defRPr/>
            </a:pPr>
            <a:r>
              <a:rPr lang="de-DE" dirty="0"/>
              <a:t>Systematische Integration der Kompetenzentwicklung in zweite Phase  </a:t>
            </a:r>
          </a:p>
          <a:p>
            <a:pPr>
              <a:defRPr/>
            </a:pPr>
            <a:r>
              <a:rPr lang="de-DE" dirty="0"/>
              <a:t>Für die Schule: Praxisleitfaden Medienbildung</a:t>
            </a:r>
          </a:p>
          <a:p>
            <a:pPr>
              <a:defRPr/>
            </a:pPr>
            <a:endParaRPr lang="de-DE" dirty="0"/>
          </a:p>
          <a:p>
            <a:endParaRPr lang="de-DE" dirty="0"/>
          </a:p>
        </p:txBody>
      </p:sp>
    </p:spTree>
    <p:extLst>
      <p:ext uri="{BB962C8B-B14F-4D97-AF65-F5344CB8AC3E}">
        <p14:creationId xmlns:p14="http://schemas.microsoft.com/office/powerpoint/2010/main" val="258617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E09BF-F80E-4B27-B5EA-F61A7C6837B8}"/>
              </a:ext>
            </a:extLst>
          </p:cNvPr>
          <p:cNvSpPr>
            <a:spLocks noGrp="1"/>
          </p:cNvSpPr>
          <p:nvPr>
            <p:ph type="title"/>
          </p:nvPr>
        </p:nvSpPr>
        <p:spPr/>
        <p:txBody>
          <a:bodyPr/>
          <a:lstStyle/>
          <a:p>
            <a:r>
              <a:rPr lang="de-DE" dirty="0"/>
              <a:t>Begleitendes Feedback</a:t>
            </a:r>
          </a:p>
        </p:txBody>
      </p:sp>
      <p:sp>
        <p:nvSpPr>
          <p:cNvPr id="3" name="Inhaltsplatzhalter 2">
            <a:extLst>
              <a:ext uri="{FF2B5EF4-FFF2-40B4-BE49-F238E27FC236}">
                <a16:creationId xmlns:a16="http://schemas.microsoft.com/office/drawing/2014/main" id="{BED8ED2B-C1F8-428F-B1AF-4AE112C4073F}"/>
              </a:ext>
            </a:extLst>
          </p:cNvPr>
          <p:cNvSpPr>
            <a:spLocks noGrp="1"/>
          </p:cNvSpPr>
          <p:nvPr>
            <p:ph idx="1"/>
          </p:nvPr>
        </p:nvSpPr>
        <p:spPr/>
        <p:txBody>
          <a:bodyPr/>
          <a:lstStyle/>
          <a:p>
            <a:r>
              <a:rPr lang="de-DE" dirty="0"/>
              <a:t>mit </a:t>
            </a:r>
            <a:r>
              <a:rPr lang="de-DE" dirty="0" err="1"/>
              <a:t>ARSnova</a:t>
            </a:r>
            <a:r>
              <a:rPr lang="de-DE" dirty="0"/>
              <a:t> (</a:t>
            </a:r>
            <a:r>
              <a:rPr lang="de-DE" dirty="0" err="1"/>
              <a:t>Audience</a:t>
            </a:r>
            <a:r>
              <a:rPr lang="de-DE" dirty="0"/>
              <a:t> Response System)</a:t>
            </a:r>
          </a:p>
          <a:p>
            <a:r>
              <a:rPr lang="de-DE" dirty="0">
                <a:hlinkClick r:id="rId2"/>
              </a:rPr>
              <a:t>https://arsnova.app</a:t>
            </a:r>
            <a:r>
              <a:rPr lang="de-DE" dirty="0"/>
              <a:t> auf Smartphone eingeben</a:t>
            </a:r>
          </a:p>
          <a:p>
            <a:r>
              <a:rPr lang="de-DE" dirty="0" err="1"/>
              <a:t>Sessionnummer</a:t>
            </a:r>
            <a:r>
              <a:rPr lang="de-DE" dirty="0"/>
              <a:t>: 41080475</a:t>
            </a:r>
          </a:p>
          <a:p>
            <a:endParaRPr lang="de-DE" dirty="0"/>
          </a:p>
        </p:txBody>
      </p:sp>
    </p:spTree>
    <p:extLst>
      <p:ext uri="{BB962C8B-B14F-4D97-AF65-F5344CB8AC3E}">
        <p14:creationId xmlns:p14="http://schemas.microsoft.com/office/powerpoint/2010/main" val="3666305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7EEF4-A828-4CB2-8383-5B64FE03111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315FEF4-DB5B-4EE1-B4B9-B5BDE51164EC}"/>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1782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altLang="de-DE" dirty="0"/>
              <a:t>Diskussionsrunde</a:t>
            </a:r>
          </a:p>
        </p:txBody>
      </p:sp>
      <p:sp>
        <p:nvSpPr>
          <p:cNvPr id="3" name="Inhaltsplatzhalter 2"/>
          <p:cNvSpPr>
            <a:spLocks noGrp="1"/>
          </p:cNvSpPr>
          <p:nvPr>
            <p:ph idx="1"/>
          </p:nvPr>
        </p:nvSpPr>
        <p:spPr>
          <a:xfrm>
            <a:off x="531813" y="1772816"/>
            <a:ext cx="8410575" cy="4321175"/>
          </a:xfrm>
        </p:spPr>
        <p:txBody>
          <a:bodyPr/>
          <a:lstStyle/>
          <a:p>
            <a:pPr>
              <a:defRPr/>
            </a:pPr>
            <a:r>
              <a:rPr lang="de-DE" dirty="0"/>
              <a:t>in Gruppen an den Tischen</a:t>
            </a:r>
          </a:p>
          <a:p>
            <a:pPr>
              <a:defRPr/>
            </a:pPr>
            <a:r>
              <a:rPr lang="de-DE" dirty="0"/>
              <a:t>in digitaler Umgebung</a:t>
            </a:r>
          </a:p>
          <a:p>
            <a:r>
              <a:rPr lang="de-DE" dirty="0"/>
              <a:t>pro Tisch ein Tablet und ein </a:t>
            </a:r>
            <a:r>
              <a:rPr lang="en-US" dirty="0" err="1"/>
              <a:t>Etherpad</a:t>
            </a:r>
            <a:r>
              <a:rPr lang="en-US" dirty="0"/>
              <a:t> Lite </a:t>
            </a:r>
            <a:r>
              <a:rPr lang="en-US" i="1" dirty="0">
                <a:hlinkClick r:id="rId2"/>
              </a:rPr>
              <a:t>https://yourpart.eu/</a:t>
            </a:r>
            <a:endParaRPr lang="en-US" i="1" dirty="0"/>
          </a:p>
          <a:p>
            <a:pPr lvl="1"/>
            <a:r>
              <a:rPr lang="en-US" dirty="0"/>
              <a:t>yourpart.eu/p/mefobian</a:t>
            </a:r>
            <a:r>
              <a:rPr lang="en-US" dirty="0">
                <a:solidFill>
                  <a:srgbClr val="FF0000"/>
                </a:solidFill>
              </a:rPr>
              <a:t>1</a:t>
            </a:r>
            <a:r>
              <a:rPr lang="en-US" dirty="0"/>
              <a:t>  und  yourpart.eu/p/mefobian</a:t>
            </a:r>
            <a:r>
              <a:rPr lang="en-US" dirty="0">
                <a:solidFill>
                  <a:srgbClr val="FF0000"/>
                </a:solidFill>
              </a:rPr>
              <a:t>2</a:t>
            </a:r>
          </a:p>
          <a:p>
            <a:pPr lvl="1"/>
            <a:r>
              <a:rPr lang="en-US" dirty="0" err="1"/>
              <a:t>Eingabe</a:t>
            </a:r>
            <a:r>
              <a:rPr lang="en-US" dirty="0"/>
              <a:t> per </a:t>
            </a:r>
            <a:r>
              <a:rPr lang="en-US" dirty="0" err="1"/>
              <a:t>Tastatur</a:t>
            </a:r>
            <a:r>
              <a:rPr lang="en-US" dirty="0"/>
              <a:t> </a:t>
            </a:r>
            <a:r>
              <a:rPr lang="en-US" dirty="0" err="1"/>
              <a:t>oder</a:t>
            </a:r>
            <a:r>
              <a:rPr lang="en-US" dirty="0"/>
              <a:t> </a:t>
            </a:r>
            <a:r>
              <a:rPr lang="en-US" dirty="0" err="1"/>
              <a:t>Mikrophon</a:t>
            </a:r>
            <a:endParaRPr lang="en-US" dirty="0"/>
          </a:p>
          <a:p>
            <a:endParaRPr lang="en-US" dirty="0"/>
          </a:p>
          <a:p>
            <a:r>
              <a:rPr lang="en-US" dirty="0" err="1"/>
              <a:t>Diskussion</a:t>
            </a:r>
            <a:endParaRPr lang="en-US" dirty="0"/>
          </a:p>
          <a:p>
            <a:endParaRPr lang="en-US" dirty="0"/>
          </a:p>
          <a:p>
            <a:pPr>
              <a:defRPr/>
            </a:pPr>
            <a:r>
              <a:rPr lang="de-DE" dirty="0"/>
              <a:t>Abschluss im Plenum</a:t>
            </a:r>
          </a:p>
          <a:p>
            <a:pPr lvl="1">
              <a:defRPr/>
            </a:pPr>
            <a:r>
              <a:rPr lang="de-DE" dirty="0"/>
              <a:t>Vorstellung der Diskussionsergebnisse</a:t>
            </a:r>
          </a:p>
          <a:p>
            <a:pPr lvl="1">
              <a:defRPr/>
            </a:pPr>
            <a:endParaRPr lang="de-DE" dirty="0"/>
          </a:p>
          <a:p>
            <a:pPr>
              <a:defRPr/>
            </a:pPr>
            <a:endParaRPr lang="de-DE" dirty="0"/>
          </a:p>
          <a:p>
            <a:endParaRPr lang="de-DE" dirty="0"/>
          </a:p>
        </p:txBody>
      </p:sp>
    </p:spTree>
    <p:extLst>
      <p:ext uri="{BB962C8B-B14F-4D97-AF65-F5344CB8AC3E}">
        <p14:creationId xmlns:p14="http://schemas.microsoft.com/office/powerpoint/2010/main" val="82639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altLang="de-DE" dirty="0"/>
              <a:t>Diskussionsaspekte</a:t>
            </a:r>
          </a:p>
        </p:txBody>
      </p:sp>
      <p:sp>
        <p:nvSpPr>
          <p:cNvPr id="3" name="Inhaltsplatzhalter 2"/>
          <p:cNvSpPr>
            <a:spLocks noGrp="1"/>
          </p:cNvSpPr>
          <p:nvPr>
            <p:ph idx="1"/>
          </p:nvPr>
        </p:nvSpPr>
        <p:spPr>
          <a:xfrm>
            <a:off x="531813" y="1772816"/>
            <a:ext cx="8410575" cy="4321175"/>
          </a:xfrm>
        </p:spPr>
        <p:txBody>
          <a:bodyPr/>
          <a:lstStyle/>
          <a:p>
            <a:r>
              <a:rPr lang="de-DE" dirty="0"/>
              <a:t>Bedeutung digitaler Bildung für mich als LiV bzw. Lehrkraft</a:t>
            </a:r>
          </a:p>
          <a:p>
            <a:endParaRPr lang="de-DE" dirty="0"/>
          </a:p>
          <a:p>
            <a:endParaRPr lang="de-DE" dirty="0"/>
          </a:p>
          <a:p>
            <a:r>
              <a:rPr lang="de-DE" dirty="0"/>
              <a:t>Gelingensbedingungen digitaler Bildung in meiner Unterrichtstätigkeit</a:t>
            </a:r>
          </a:p>
          <a:p>
            <a:endParaRPr lang="de-DE" dirty="0"/>
          </a:p>
          <a:p>
            <a:endParaRPr lang="de-DE" dirty="0"/>
          </a:p>
          <a:p>
            <a:r>
              <a:rPr lang="de-DE" dirty="0"/>
              <a:t>Meine Schule in Zeiten der Digitalisierung</a:t>
            </a:r>
          </a:p>
          <a:p>
            <a:pPr>
              <a:defRPr/>
            </a:pPr>
            <a:endParaRPr lang="de-DE" dirty="0"/>
          </a:p>
          <a:p>
            <a:endParaRPr lang="de-DE" dirty="0"/>
          </a:p>
        </p:txBody>
      </p:sp>
    </p:spTree>
    <p:extLst>
      <p:ext uri="{BB962C8B-B14F-4D97-AF65-F5344CB8AC3E}">
        <p14:creationId xmlns:p14="http://schemas.microsoft.com/office/powerpoint/2010/main" val="422678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Ablauf des Workshops</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Vorstellung der KMK-Strategie „Bildung in der digitalen Welt“</a:t>
            </a:r>
          </a:p>
          <a:p>
            <a:pPr lvl="1"/>
            <a:r>
              <a:rPr lang="de-DE" dirty="0"/>
              <a:t>30 min</a:t>
            </a:r>
          </a:p>
          <a:p>
            <a:r>
              <a:rPr lang="de-DE" dirty="0"/>
              <a:t>Einführung in die Gruppendiskussion</a:t>
            </a:r>
          </a:p>
          <a:p>
            <a:pPr lvl="1"/>
            <a:r>
              <a:rPr lang="de-DE" dirty="0"/>
              <a:t>5 min</a:t>
            </a:r>
          </a:p>
          <a:p>
            <a:r>
              <a:rPr lang="de-DE" dirty="0"/>
              <a:t>Gruppendiskussion</a:t>
            </a:r>
          </a:p>
          <a:p>
            <a:pPr lvl="1"/>
            <a:r>
              <a:rPr lang="de-DE" dirty="0"/>
              <a:t>40 min</a:t>
            </a:r>
          </a:p>
          <a:p>
            <a:r>
              <a:rPr lang="de-DE" dirty="0"/>
              <a:t>Plenum</a:t>
            </a:r>
          </a:p>
          <a:p>
            <a:pPr lvl="1"/>
            <a:r>
              <a:rPr lang="de-DE" dirty="0"/>
              <a:t>15 min</a:t>
            </a:r>
          </a:p>
          <a:p>
            <a:endParaRPr lang="de-DE" dirty="0"/>
          </a:p>
        </p:txBody>
      </p:sp>
    </p:spTree>
    <p:extLst>
      <p:ext uri="{BB962C8B-B14F-4D97-AF65-F5344CB8AC3E}">
        <p14:creationId xmlns:p14="http://schemas.microsoft.com/office/powerpoint/2010/main" val="263227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KMK-Strategie – Bildung in der digitalen Welt</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Erstellung im Jahr 2016 mit partizipativem Ansatz</a:t>
            </a:r>
          </a:p>
          <a:p>
            <a:r>
              <a:rPr lang="de-DE" dirty="0"/>
              <a:t>Gremien und Verbände waren früh zu Stellungnahmen eingeladen</a:t>
            </a:r>
          </a:p>
          <a:p>
            <a:r>
              <a:rPr lang="de-DE" dirty="0"/>
              <a:t>Beschluss der Kultusministerkonferenz vom 8.12.2016</a:t>
            </a:r>
          </a:p>
          <a:p>
            <a:endParaRPr lang="de-DE" dirty="0"/>
          </a:p>
          <a:p>
            <a:r>
              <a:rPr lang="de-DE" dirty="0"/>
              <a:t>Update Ende 2017</a:t>
            </a:r>
          </a:p>
          <a:p>
            <a:r>
              <a:rPr lang="de-DE" dirty="0"/>
              <a:t>Erweiterung um das Kapitel 4. Weiterbildung</a:t>
            </a:r>
          </a:p>
          <a:p>
            <a:endParaRPr lang="de-DE" dirty="0"/>
          </a:p>
        </p:txBody>
      </p:sp>
    </p:spTree>
    <p:extLst>
      <p:ext uri="{BB962C8B-B14F-4D97-AF65-F5344CB8AC3E}">
        <p14:creationId xmlns:p14="http://schemas.microsoft.com/office/powerpoint/2010/main" val="317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Präambel</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zunehmende Digitalisierung aller Lebensbereiche führt zu einem stetigen Wandel des Alltags der Menschen</a:t>
            </a:r>
          </a:p>
          <a:p>
            <a:r>
              <a:rPr lang="de-DE" dirty="0"/>
              <a:t>Digitalisierung erschließt neue Perspektiven in allen gesellschaftlichen, wirtschaftlichen und wissenschaftlichen Bereichen</a:t>
            </a:r>
          </a:p>
          <a:p>
            <a:r>
              <a:rPr lang="de-DE" dirty="0"/>
              <a:t>sie ist für den gesamten Bildungsbereich Chance und Herausforderung zugleich</a:t>
            </a:r>
          </a:p>
          <a:p>
            <a:r>
              <a:rPr lang="de-DE" dirty="0"/>
              <a:t>Chance, um Talente und Potentiale individuell zu fördern</a:t>
            </a:r>
          </a:p>
          <a:p>
            <a:r>
              <a:rPr lang="de-DE" dirty="0"/>
              <a:t>Herausforderung, weil Lehr- und Lernformen sowie Strukturen von Lernumgebungen überdacht und neu gestaltet, Bildungsziele kritisch überprüft und erweitert werden müssen</a:t>
            </a:r>
          </a:p>
          <a:p>
            <a:r>
              <a:rPr lang="de-DE" dirty="0"/>
              <a:t>im 19. Jahrhundert industrielle Revolution, jetzt digitale Revolution</a:t>
            </a:r>
          </a:p>
        </p:txBody>
      </p:sp>
    </p:spTree>
    <p:extLst>
      <p:ext uri="{BB962C8B-B14F-4D97-AF65-F5344CB8AC3E}">
        <p14:creationId xmlns:p14="http://schemas.microsoft.com/office/powerpoint/2010/main" val="2625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Handlungsfelder</a:t>
            </a:r>
            <a:endParaRPr lang="de-DE" dirty="0"/>
          </a:p>
        </p:txBody>
      </p:sp>
      <p:sp>
        <p:nvSpPr>
          <p:cNvPr id="3" name="Inhaltsplatzhalter 2"/>
          <p:cNvSpPr>
            <a:spLocks noGrp="1"/>
          </p:cNvSpPr>
          <p:nvPr>
            <p:ph idx="1"/>
          </p:nvPr>
        </p:nvSpPr>
        <p:spPr>
          <a:xfrm>
            <a:off x="531813" y="1772816"/>
            <a:ext cx="8410575" cy="4321175"/>
          </a:xfrm>
        </p:spPr>
        <p:txBody>
          <a:bodyPr/>
          <a:lstStyle/>
          <a:p>
            <a:r>
              <a:rPr lang="de-DE" b="1" dirty="0"/>
              <a:t>Bildungspläne und Unterrichtsentwicklung, curriculare Entwicklungen</a:t>
            </a:r>
          </a:p>
          <a:p>
            <a:r>
              <a:rPr lang="de-DE" b="1" dirty="0"/>
              <a:t>Aus-, Fort- und Weiterbildung von Erziehenden und Lehrenden</a:t>
            </a:r>
          </a:p>
          <a:p>
            <a:r>
              <a:rPr lang="de-DE" dirty="0"/>
              <a:t>Infrastruktur und Ausstattung</a:t>
            </a:r>
          </a:p>
          <a:p>
            <a:r>
              <a:rPr lang="de-DE" dirty="0"/>
              <a:t>Bildungsmedien, Content</a:t>
            </a:r>
          </a:p>
          <a:p>
            <a:r>
              <a:rPr lang="de-DE" dirty="0"/>
              <a:t>E-Government, Schulverwaltungsprogramme, Bildungs- und Campusmanagementsysteme</a:t>
            </a:r>
          </a:p>
          <a:p>
            <a:r>
              <a:rPr lang="de-DE" dirty="0"/>
              <a:t>rechtliche und funktionale Rahmenbedingungen</a:t>
            </a:r>
          </a:p>
        </p:txBody>
      </p:sp>
    </p:spTree>
    <p:extLst>
      <p:ext uri="{BB962C8B-B14F-4D97-AF65-F5344CB8AC3E}">
        <p14:creationId xmlns:p14="http://schemas.microsoft.com/office/powerpoint/2010/main" val="161485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Bildungsauftrag der Schule in der digitalen Welt</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das Lehren und Lernen in der digitalen Welt muss dem Primat des Pädagogischen – also dem Bildungs- und Erziehungsauftrag folgen, SuS angemessen auf das Leben in der künftigen Gesellschaft vorzubereiten</a:t>
            </a:r>
          </a:p>
          <a:p>
            <a:r>
              <a:rPr lang="de-DE" dirty="0"/>
              <a:t>zur Berücksichtigung des digitalen Wandels sind</a:t>
            </a:r>
          </a:p>
          <a:p>
            <a:pPr lvl="1">
              <a:buFont typeface="Wingdings" panose="05000000000000000000" pitchFamily="2" charset="2"/>
              <a:buChar char="§"/>
            </a:pPr>
            <a:r>
              <a:rPr lang="de-DE" sz="2000" dirty="0">
                <a:ea typeface="+mn-ea"/>
                <a:cs typeface="+mn-cs"/>
              </a:rPr>
              <a:t>die aktuellen bildungspolitischen Leitlinien zu ergänzen</a:t>
            </a:r>
          </a:p>
          <a:p>
            <a:pPr lvl="1">
              <a:buFont typeface="Wingdings" panose="05000000000000000000" pitchFamily="2" charset="2"/>
              <a:buChar char="§"/>
            </a:pPr>
            <a:r>
              <a:rPr lang="de-DE" sz="2000" dirty="0">
                <a:ea typeface="+mn-ea"/>
                <a:cs typeface="+mn-cs"/>
              </a:rPr>
              <a:t>durch Veränderungen bei der inhaltlichen und formalen Gestaltung von Lernprozessen die Stärkung der Selbstständigkeit zu fördern</a:t>
            </a:r>
          </a:p>
          <a:p>
            <a:pPr lvl="1">
              <a:buFont typeface="Wingdings" panose="05000000000000000000" pitchFamily="2" charset="2"/>
              <a:buChar char="§"/>
            </a:pPr>
            <a:r>
              <a:rPr lang="de-DE" sz="2000" dirty="0">
                <a:ea typeface="+mn-ea"/>
                <a:cs typeface="+mn-cs"/>
              </a:rPr>
              <a:t>individuelle Potenziale innerhalb einer inklusiven Bildung auch durch Nutzung digitaler Lernumgebungen besser zur Entfaltung zu bringen</a:t>
            </a:r>
          </a:p>
        </p:txBody>
      </p:sp>
    </p:spTree>
    <p:extLst>
      <p:ext uri="{BB962C8B-B14F-4D97-AF65-F5344CB8AC3E}">
        <p14:creationId xmlns:p14="http://schemas.microsoft.com/office/powerpoint/2010/main" val="177515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allgemeinbildende Schulen</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Überarbeitung der Kerncurricula als Aufgabe der Länder für die Bildung in der digitalen Welt</a:t>
            </a:r>
          </a:p>
          <a:p>
            <a:r>
              <a:rPr lang="de-DE" dirty="0"/>
              <a:t>KMK formuliert bedeutsame fächerübergreifende Anforderungen z. B. zur Medienbildung</a:t>
            </a:r>
          </a:p>
          <a:p>
            <a:r>
              <a:rPr lang="de-DE" dirty="0"/>
              <a:t>bis 2021 sollen alle SuS jederzeit, wenn im Unterrichtsverlauf sinnvoll, eine digitale Lernumgebung und einen Zugang zum Internet nutzen können</a:t>
            </a:r>
          </a:p>
          <a:p>
            <a:r>
              <a:rPr lang="de-DE" dirty="0"/>
              <a:t>dazu sind Infrastruktur, rechtlicher Rahmen, Weiterentwicklung des Unterrichts und Qualifizierung der Lehrkräfte nötig</a:t>
            </a:r>
          </a:p>
          <a:p>
            <a:endParaRPr lang="de-DE" dirty="0"/>
          </a:p>
        </p:txBody>
      </p:sp>
    </p:spTree>
    <p:extLst>
      <p:ext uri="{BB962C8B-B14F-4D97-AF65-F5344CB8AC3E}">
        <p14:creationId xmlns:p14="http://schemas.microsoft.com/office/powerpoint/2010/main" val="266983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3"/>
            <a:ext cx="8432800" cy="591021"/>
          </a:xfrm>
        </p:spPr>
        <p:txBody>
          <a:bodyPr/>
          <a:lstStyle/>
          <a:p>
            <a:r>
              <a:rPr lang="de-DE" sz="2800" dirty="0"/>
              <a:t>Zwei Ziele für allgemeinbildende Schulen</a:t>
            </a:r>
            <a:endParaRPr lang="de-DE" dirty="0"/>
          </a:p>
        </p:txBody>
      </p:sp>
      <p:sp>
        <p:nvSpPr>
          <p:cNvPr id="3" name="Inhaltsplatzhalter 2"/>
          <p:cNvSpPr>
            <a:spLocks noGrp="1"/>
          </p:cNvSpPr>
          <p:nvPr>
            <p:ph idx="1"/>
          </p:nvPr>
        </p:nvSpPr>
        <p:spPr>
          <a:xfrm>
            <a:off x="531813" y="1772816"/>
            <a:ext cx="8410575" cy="4321175"/>
          </a:xfrm>
        </p:spPr>
        <p:txBody>
          <a:bodyPr/>
          <a:lstStyle/>
          <a:p>
            <a:r>
              <a:rPr lang="de-DE" dirty="0"/>
              <a:t>beginnend mit der Primarstufe werden Kompetenzen, die für eine aktive, selbstbestimmte Teilhabe in einer digitalen Welt erforderlich sind, in die Kerncurricula einbezogen</a:t>
            </a:r>
            <a:br>
              <a:rPr lang="de-DE" dirty="0"/>
            </a:br>
            <a:br>
              <a:rPr lang="de-DE" dirty="0"/>
            </a:br>
            <a:r>
              <a:rPr lang="de-DE" dirty="0"/>
              <a:t>kein eigenes Fach, sondern integrativer Teil der Fachcurricula aller Fächer</a:t>
            </a:r>
            <a:br>
              <a:rPr lang="de-DE" dirty="0"/>
            </a:br>
            <a:endParaRPr lang="de-DE" dirty="0"/>
          </a:p>
          <a:p>
            <a:r>
              <a:rPr lang="de-DE" dirty="0"/>
              <a:t>bei der Gestaltung von Lehr- und Lernprozessen werden die digitalen Lernumgebungen systematisch eingesetzt</a:t>
            </a:r>
            <a:br>
              <a:rPr lang="de-DE" dirty="0"/>
            </a:br>
            <a:br>
              <a:rPr lang="de-DE" dirty="0"/>
            </a:br>
            <a:r>
              <a:rPr lang="de-DE" dirty="0"/>
              <a:t>Individualisierungsmöglichkeiten und die Übernahme von Eigenverantwortung bei den Lernprozessen gestärkt</a:t>
            </a:r>
            <a:br>
              <a:rPr lang="de-DE" dirty="0"/>
            </a:br>
            <a:br>
              <a:rPr lang="de-DE" dirty="0"/>
            </a:br>
            <a:r>
              <a:rPr lang="de-DE" dirty="0"/>
              <a:t>vierte Kulturtechnik: kompetenter Umgang mit digitalen Medien</a:t>
            </a:r>
          </a:p>
          <a:p>
            <a:endParaRPr lang="de-DE" dirty="0"/>
          </a:p>
          <a:p>
            <a:endParaRPr lang="de-DE" dirty="0"/>
          </a:p>
        </p:txBody>
      </p:sp>
    </p:spTree>
    <p:extLst>
      <p:ext uri="{BB962C8B-B14F-4D97-AF65-F5344CB8AC3E}">
        <p14:creationId xmlns:p14="http://schemas.microsoft.com/office/powerpoint/2010/main" val="3826310403"/>
      </p:ext>
    </p:extLst>
  </p:cSld>
  <p:clrMapOvr>
    <a:masterClrMapping/>
  </p:clrMapOvr>
</p:sld>
</file>

<file path=ppt/theme/theme1.xml><?xml version="1.0" encoding="utf-8"?>
<a:theme xmlns:a="http://schemas.openxmlformats.org/drawingml/2006/main" name="LA-Grunddesign">
  <a:themeElements>
    <a:clrScheme name="ppt-Vorlage_IQ-Standard_2011 15">
      <a:dk1>
        <a:srgbClr val="000000"/>
      </a:dk1>
      <a:lt1>
        <a:srgbClr val="FFFFFF"/>
      </a:lt1>
      <a:dk2>
        <a:srgbClr val="004B95"/>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fontScheme name="ppt-Vorlage_IQ-Standard_201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Vorlage_IQ-Standard_2011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ppt-Vorlage_IQ-Standard_2011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ppt-Vorlage_IQ-Standard_2011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pt-Vorlage_IQ-Standard_2011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1">
        <a:dk1>
          <a:srgbClr val="000000"/>
        </a:dk1>
        <a:lt1>
          <a:srgbClr val="FFFFFF"/>
        </a:lt1>
        <a:dk2>
          <a:srgbClr val="000000"/>
        </a:dk2>
        <a:lt2>
          <a:srgbClr val="C0C0C0"/>
        </a:lt2>
        <a:accent1>
          <a:srgbClr val="799BC5"/>
        </a:accent1>
        <a:accent2>
          <a:srgbClr val="FF0000"/>
        </a:accent2>
        <a:accent3>
          <a:srgbClr val="FFFFFF"/>
        </a:accent3>
        <a:accent4>
          <a:srgbClr val="000000"/>
        </a:accent4>
        <a:accent5>
          <a:srgbClr val="BECBDF"/>
        </a:accent5>
        <a:accent6>
          <a:srgbClr val="E7000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2">
        <a:dk1>
          <a:srgbClr val="000000"/>
        </a:dk1>
        <a:lt1>
          <a:srgbClr val="FFFFFF"/>
        </a:lt1>
        <a:dk2>
          <a:srgbClr val="000000"/>
        </a:dk2>
        <a:lt2>
          <a:srgbClr val="C0C0C0"/>
        </a:lt2>
        <a:accent1>
          <a:srgbClr val="BCCDE2"/>
        </a:accent1>
        <a:accent2>
          <a:srgbClr val="FF0000"/>
        </a:accent2>
        <a:accent3>
          <a:srgbClr val="FFFFFF"/>
        </a:accent3>
        <a:accent4>
          <a:srgbClr val="000000"/>
        </a:accent4>
        <a:accent5>
          <a:srgbClr val="DAE3EE"/>
        </a:accent5>
        <a:accent6>
          <a:srgbClr val="E7000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3">
        <a:dk1>
          <a:srgbClr val="000000"/>
        </a:dk1>
        <a:lt1>
          <a:srgbClr val="FFFFFF"/>
        </a:lt1>
        <a:dk2>
          <a:srgbClr val="000000"/>
        </a:dk2>
        <a:lt2>
          <a:srgbClr val="C0C0C0"/>
        </a:lt2>
        <a:accent1>
          <a:srgbClr val="799BC5"/>
        </a:accent1>
        <a:accent2>
          <a:srgbClr val="DB2D36"/>
        </a:accent2>
        <a:accent3>
          <a:srgbClr val="FFFFFF"/>
        </a:accent3>
        <a:accent4>
          <a:srgbClr val="000000"/>
        </a:accent4>
        <a:accent5>
          <a:srgbClr val="BECBDF"/>
        </a:accent5>
        <a:accent6>
          <a:srgbClr val="C6283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4">
        <a:dk1>
          <a:srgbClr val="000000"/>
        </a:dk1>
        <a:lt1>
          <a:srgbClr val="FFFFFF"/>
        </a:lt1>
        <a:dk2>
          <a:srgbClr val="000000"/>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5">
        <a:dk1>
          <a:srgbClr val="000000"/>
        </a:dk1>
        <a:lt1>
          <a:srgbClr val="FFFFFF"/>
        </a:lt1>
        <a:dk2>
          <a:srgbClr val="004B95"/>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6">
        <a:dk1>
          <a:srgbClr val="000000"/>
        </a:dk1>
        <a:lt1>
          <a:srgbClr val="FFFFFF"/>
        </a:lt1>
        <a:dk2>
          <a:srgbClr val="004B95"/>
        </a:dk2>
        <a:lt2>
          <a:srgbClr val="C0C0C0"/>
        </a:lt2>
        <a:accent1>
          <a:srgbClr val="FFCC00"/>
        </a:accent1>
        <a:accent2>
          <a:srgbClr val="DB2D36"/>
        </a:accent2>
        <a:accent3>
          <a:srgbClr val="FFFFFF"/>
        </a:accent3>
        <a:accent4>
          <a:srgbClr val="000000"/>
        </a:accent4>
        <a:accent5>
          <a:srgbClr val="FFE2AA"/>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961</Words>
  <Application>Microsoft Office PowerPoint</Application>
  <PresentationFormat>Bildschirmpräsentation (4:3)</PresentationFormat>
  <Paragraphs>162</Paragraphs>
  <Slides>22</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Microsoft YaHei</vt:lpstr>
      <vt:lpstr>ＭＳ Ｐゴシック</vt:lpstr>
      <vt:lpstr>Arial</vt:lpstr>
      <vt:lpstr>Courier New</vt:lpstr>
      <vt:lpstr>Symbol</vt:lpstr>
      <vt:lpstr>Times New Roman</vt:lpstr>
      <vt:lpstr>Wingdings</vt:lpstr>
      <vt:lpstr>LA-Grunddesign</vt:lpstr>
      <vt:lpstr>   </vt:lpstr>
      <vt:lpstr>Begleitendes Feedback</vt:lpstr>
      <vt:lpstr>Ablauf des Workshops</vt:lpstr>
      <vt:lpstr>KMK-Strategie – Bildung in der digitalen Welt</vt:lpstr>
      <vt:lpstr>Präambel</vt:lpstr>
      <vt:lpstr>Handlungsfelder</vt:lpstr>
      <vt:lpstr>Bildungsauftrag der Schule in der digitalen Welt</vt:lpstr>
      <vt:lpstr>allgemeinbildende Schulen</vt:lpstr>
      <vt:lpstr>Zwei Ziele für allgemeinbildende Schulen</vt:lpstr>
      <vt:lpstr>Kompetenzen in der digitalen Welt</vt:lpstr>
      <vt:lpstr>Suchen, Verarbeiten und Aufbewahren</vt:lpstr>
      <vt:lpstr>Kompetenzen in der digitalen Welt</vt:lpstr>
      <vt:lpstr>Aus- und Fortbildung von Lehrenden</vt:lpstr>
      <vt:lpstr>Digitalpakt#D</vt:lpstr>
      <vt:lpstr>Digitalpakt Schule von Bund und Ländern</vt:lpstr>
      <vt:lpstr>Koalitionsvertrag</vt:lpstr>
      <vt:lpstr>Überlegungen des HKM</vt:lpstr>
      <vt:lpstr>PowerPoint-Präsentation</vt:lpstr>
      <vt:lpstr>Maßnahmen Lehrerbildung</vt:lpstr>
      <vt:lpstr>PowerPoint-Präsentation</vt:lpstr>
      <vt:lpstr>Diskussionsrunde</vt:lpstr>
      <vt:lpstr>Diskussionsaspekte</vt:lpstr>
    </vt:vector>
  </TitlesOfParts>
  <Company>Land Hessen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Rheingans, Kerstin (LSA Wi)</dc:creator>
  <cp:lastModifiedBy>Röhner Gerhard</cp:lastModifiedBy>
  <cp:revision>194</cp:revision>
  <cp:lastPrinted>2016-02-01T15:35:36Z</cp:lastPrinted>
  <dcterms:created xsi:type="dcterms:W3CDTF">2015-04-02T10:57:24Z</dcterms:created>
  <dcterms:modified xsi:type="dcterms:W3CDTF">2018-08-31T18:44:46Z</dcterms:modified>
</cp:coreProperties>
</file>